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9" r:id="rId3"/>
    <p:sldId id="270" r:id="rId4"/>
    <p:sldId id="257" r:id="rId5"/>
    <p:sldId id="268" r:id="rId6"/>
    <p:sldId id="273" r:id="rId7"/>
    <p:sldId id="271" r:id="rId8"/>
    <p:sldId id="258" r:id="rId9"/>
    <p:sldId id="275" r:id="rId10"/>
    <p:sldId id="266" r:id="rId11"/>
  </p:sldIdLst>
  <p:sldSz cx="18288000" cy="10287000"/>
  <p:notesSz cx="6858000" cy="9144000"/>
  <p:embeddedFontLst>
    <p:embeddedFont>
      <p:font typeface="Source Han Sans KR Bold" panose="020B0600000101010101" charset="-127"/>
      <p:regular r:id="rId13"/>
    </p:embeddedFont>
    <p:embeddedFont>
      <p:font typeface="Source Han Sans KR Medium" panose="020B0600000101010101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1032" autoAdjust="0"/>
  </p:normalViewPr>
  <p:slideViewPr>
    <p:cSldViewPr>
      <p:cViewPr varScale="1">
        <p:scale>
          <a:sx n="61" d="100"/>
          <a:sy n="61" d="100"/>
        </p:scale>
        <p:origin x="131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08915F-F20C-44F6-9898-4E4FA32E0721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5A1950-BCBD-4CD5-90BB-C6079F00A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8781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</a:t>
            </a:r>
            <a:r>
              <a:rPr lang="en-US" altLang="ko-KR" dirty="0"/>
              <a:t>? </a:t>
            </a:r>
            <a:r>
              <a:rPr lang="ko-KR" altLang="en-US" dirty="0"/>
              <a:t>저는 금주에 새롭게 배운 내용에 대해 발표하려고 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저는 </a:t>
            </a:r>
            <a:r>
              <a:rPr lang="en-US" altLang="ko-KR" dirty="0"/>
              <a:t>JWT </a:t>
            </a:r>
            <a:r>
              <a:rPr lang="ko-KR" altLang="en-US" dirty="0"/>
              <a:t>토큰 관련해서 발생한 문제들을 글로벌 </a:t>
            </a:r>
            <a:r>
              <a:rPr lang="ko-KR" altLang="en-US" dirty="0" err="1"/>
              <a:t>핸들러에서</a:t>
            </a:r>
            <a:r>
              <a:rPr lang="ko-KR" altLang="en-US" dirty="0"/>
              <a:t> 처리하도록 코드를 짰습니다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그런데 이와 관련해서 문제가 </a:t>
            </a:r>
            <a:r>
              <a:rPr lang="ko-KR" altLang="en-US" dirty="0" err="1"/>
              <a:t>발생했었고</a:t>
            </a:r>
            <a:r>
              <a:rPr lang="en-US" altLang="ko-KR" dirty="0"/>
              <a:t>, </a:t>
            </a:r>
            <a:r>
              <a:rPr lang="ko-KR" altLang="en-US" dirty="0"/>
              <a:t>이를 해결한 방법에 대해 발표하겠습니다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A1950-BCBD-4CD5-90BB-C6079F00A77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5537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A1950-BCBD-4CD5-90BB-C6079F00A77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122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저는 먼저 </a:t>
            </a:r>
            <a:r>
              <a:rPr lang="en-US" altLang="ko-KR" dirty="0"/>
              <a:t>Global Exception Handler</a:t>
            </a:r>
            <a:r>
              <a:rPr lang="ko-KR" altLang="en-US" dirty="0"/>
              <a:t>를 만들어 모든 </a:t>
            </a:r>
            <a:r>
              <a:rPr lang="en-US" altLang="ko-KR" dirty="0"/>
              <a:t>Exception</a:t>
            </a:r>
            <a:r>
              <a:rPr lang="ko-KR" altLang="en-US" dirty="0"/>
              <a:t>들을 한 곳에서 처리하도록 만들었습니다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Null Pointer, Access Denied, Username Not Found </a:t>
            </a:r>
            <a:r>
              <a:rPr lang="ko-KR" altLang="en-US" dirty="0"/>
              <a:t>등의 </a:t>
            </a:r>
            <a:r>
              <a:rPr lang="en-US" altLang="ko-KR" dirty="0"/>
              <a:t>Exception</a:t>
            </a:r>
            <a:r>
              <a:rPr lang="ko-KR" altLang="en-US" dirty="0"/>
              <a:t>을 </a:t>
            </a:r>
            <a:r>
              <a:rPr lang="en-US" altLang="ko-KR" dirty="0"/>
              <a:t>Client</a:t>
            </a:r>
            <a:r>
              <a:rPr lang="ko-KR" altLang="en-US" dirty="0"/>
              <a:t>로 보내도록 만들었습니다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A1950-BCBD-4CD5-90BB-C6079F00A77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221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존재하지 않는 포스트를 수정하라고 요청할 시</a:t>
            </a:r>
            <a:endParaRPr lang="en-US" altLang="ko-KR" dirty="0"/>
          </a:p>
          <a:p>
            <a:r>
              <a:rPr lang="ko-KR" altLang="en-US" dirty="0"/>
              <a:t>정상적인 </a:t>
            </a:r>
            <a:r>
              <a:rPr lang="en-US" altLang="ko-KR" dirty="0"/>
              <a:t>Response</a:t>
            </a:r>
            <a:r>
              <a:rPr lang="ko-KR" altLang="en-US" dirty="0"/>
              <a:t>가 돌아오는 것을 확인할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A1950-BCBD-4CD5-90BB-C6079F00A77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891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그런데 </a:t>
            </a:r>
            <a:r>
              <a:rPr lang="en-US" altLang="ko-KR" dirty="0"/>
              <a:t>Postman</a:t>
            </a:r>
            <a:r>
              <a:rPr lang="ko-KR" altLang="en-US" dirty="0"/>
              <a:t>에서 만료된 </a:t>
            </a:r>
            <a:r>
              <a:rPr lang="en-US" altLang="ko-KR" dirty="0"/>
              <a:t>Token</a:t>
            </a:r>
            <a:r>
              <a:rPr lang="ko-KR" altLang="en-US" dirty="0"/>
              <a:t>으로 서버에 요청을 보내 </a:t>
            </a:r>
            <a:r>
              <a:rPr lang="en-US" altLang="ko-KR" dirty="0"/>
              <a:t>Token</a:t>
            </a:r>
            <a:r>
              <a:rPr lang="ko-KR" altLang="en-US" dirty="0"/>
              <a:t>이 유효한 지 확인하는 코드에서 </a:t>
            </a:r>
            <a:r>
              <a:rPr lang="en-US" altLang="ko-KR" dirty="0"/>
              <a:t>Expired JWT Exception</a:t>
            </a:r>
            <a:r>
              <a:rPr lang="ko-KR" altLang="en-US" dirty="0"/>
              <a:t>을 발생시켰는데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A1950-BCBD-4CD5-90BB-C6079F00A77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680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</a:t>
            </a:r>
            <a:r>
              <a:rPr lang="en-US" altLang="ko-KR" dirty="0"/>
              <a:t>Exception</a:t>
            </a:r>
            <a:r>
              <a:rPr lang="ko-KR" altLang="en-US" dirty="0"/>
              <a:t>이 </a:t>
            </a:r>
            <a:r>
              <a:rPr lang="en-US" altLang="ko-KR" dirty="0"/>
              <a:t>Client</a:t>
            </a:r>
            <a:r>
              <a:rPr lang="ko-KR" altLang="en-US" dirty="0"/>
              <a:t>로 메시지를 보내지 못하는 것을 발견했습니다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A1950-BCBD-4CD5-90BB-C6079F00A77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735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코드에서 </a:t>
            </a:r>
            <a:r>
              <a:rPr lang="en-US" altLang="ko-KR" dirty="0"/>
              <a:t>internal</a:t>
            </a:r>
            <a:r>
              <a:rPr lang="ko-KR" altLang="en-US" dirty="0"/>
              <a:t>하게 </a:t>
            </a:r>
            <a:r>
              <a:rPr lang="en-US" altLang="ko-KR" dirty="0"/>
              <a:t>exception</a:t>
            </a:r>
            <a:r>
              <a:rPr lang="ko-KR" altLang="en-US" dirty="0"/>
              <a:t>이 발생해서 그런 것 같아 </a:t>
            </a:r>
            <a:r>
              <a:rPr lang="en-US" altLang="ko-KR" dirty="0"/>
              <a:t>try catch</a:t>
            </a:r>
            <a:r>
              <a:rPr lang="ko-KR" altLang="en-US" dirty="0"/>
              <a:t>로 새로운 </a:t>
            </a:r>
            <a:r>
              <a:rPr lang="en-US" altLang="ko-KR" dirty="0"/>
              <a:t>exception</a:t>
            </a:r>
            <a:r>
              <a:rPr lang="ko-KR" altLang="en-US" dirty="0"/>
              <a:t>을 발생시켜봤습니다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똑같네요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혹시 코드내에서 </a:t>
            </a:r>
            <a:r>
              <a:rPr lang="en-US" altLang="ko-KR" dirty="0"/>
              <a:t>exception</a:t>
            </a:r>
            <a:r>
              <a:rPr lang="ko-KR" altLang="en-US" dirty="0"/>
              <a:t>이 발생해서 </a:t>
            </a:r>
            <a:r>
              <a:rPr lang="ko-KR" altLang="en-US" dirty="0" err="1"/>
              <a:t>그런가</a:t>
            </a:r>
            <a:r>
              <a:rPr lang="ko-KR" altLang="en-US" dirty="0"/>
              <a:t> 싶어 </a:t>
            </a:r>
            <a:r>
              <a:rPr lang="en-US" altLang="ko-KR" dirty="0"/>
              <a:t>parse</a:t>
            </a:r>
            <a:r>
              <a:rPr lang="ko-KR" altLang="en-US" dirty="0"/>
              <a:t>를 </a:t>
            </a:r>
            <a:r>
              <a:rPr lang="ko-KR" altLang="en-US" dirty="0" err="1"/>
              <a:t>직접하여</a:t>
            </a:r>
            <a:r>
              <a:rPr lang="ko-KR" altLang="en-US" dirty="0"/>
              <a:t> </a:t>
            </a:r>
            <a:r>
              <a:rPr lang="en-US" altLang="ko-KR" dirty="0"/>
              <a:t>Exception</a:t>
            </a:r>
            <a:r>
              <a:rPr lang="ko-KR" altLang="en-US" dirty="0"/>
              <a:t>을 만들어봤습니다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똑같네요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그래서 이것저것 해보다가 알아낸 것은 바로 </a:t>
            </a:r>
            <a:r>
              <a:rPr lang="en-US" altLang="ko-KR" dirty="0"/>
              <a:t>Exception</a:t>
            </a:r>
            <a:r>
              <a:rPr lang="ko-KR" altLang="en-US" dirty="0"/>
              <a:t>이 일어나는 </a:t>
            </a:r>
            <a:r>
              <a:rPr lang="en-US" altLang="ko-KR" dirty="0"/>
              <a:t>Scope</a:t>
            </a:r>
            <a:r>
              <a:rPr lang="ko-KR" altLang="en-US" dirty="0"/>
              <a:t>가 다르다는 것이었습니다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A1950-BCBD-4CD5-90BB-C6079F00A77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78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현재 </a:t>
            </a:r>
            <a:r>
              <a:rPr lang="en-US" altLang="ko-KR" dirty="0"/>
              <a:t>Global Exception Handler</a:t>
            </a:r>
            <a:r>
              <a:rPr lang="ko-KR" altLang="en-US" dirty="0"/>
              <a:t>는 </a:t>
            </a:r>
            <a:r>
              <a:rPr lang="en-US" altLang="ko-KR" dirty="0"/>
              <a:t>Spring Context</a:t>
            </a:r>
            <a:r>
              <a:rPr lang="ko-KR" altLang="en-US" dirty="0"/>
              <a:t>내에서만 동작하기 때문에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내부에서 일어난 </a:t>
            </a:r>
            <a:r>
              <a:rPr lang="en-US" altLang="ko-KR" dirty="0"/>
              <a:t>Exception</a:t>
            </a:r>
            <a:r>
              <a:rPr lang="ko-KR" altLang="en-US" dirty="0"/>
              <a:t>을 </a:t>
            </a:r>
            <a:r>
              <a:rPr lang="en-US" altLang="ko-KR" dirty="0"/>
              <a:t>Global Exception Handler</a:t>
            </a:r>
            <a:r>
              <a:rPr lang="ko-KR" altLang="en-US" dirty="0"/>
              <a:t>가 </a:t>
            </a:r>
            <a:r>
              <a:rPr lang="en-US" altLang="ko-KR" dirty="0"/>
              <a:t>Intercept 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그러나 </a:t>
            </a:r>
            <a:r>
              <a:rPr lang="en-US" altLang="ko-KR" dirty="0"/>
              <a:t>Token </a:t>
            </a:r>
            <a:r>
              <a:rPr lang="ko-KR" altLang="en-US" dirty="0"/>
              <a:t>검증은 </a:t>
            </a:r>
            <a:r>
              <a:rPr lang="en-US" altLang="ko-KR" dirty="0"/>
              <a:t>Filter</a:t>
            </a:r>
            <a:r>
              <a:rPr lang="ko-KR" altLang="en-US" dirty="0"/>
              <a:t>에서 일어나기 때문에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Global Exception Handler</a:t>
            </a:r>
            <a:r>
              <a:rPr lang="ko-KR" altLang="en-US" dirty="0"/>
              <a:t>가 </a:t>
            </a:r>
            <a:r>
              <a:rPr lang="en-US" altLang="ko-KR" dirty="0"/>
              <a:t>Intercept</a:t>
            </a:r>
            <a:r>
              <a:rPr lang="ko-KR" altLang="en-US" dirty="0"/>
              <a:t> 할 수 없었던 것이었습니다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A1950-BCBD-4CD5-90BB-C6079F00A77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940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</a:t>
            </a:r>
            <a:r>
              <a:rPr lang="en-US" altLang="ko-KR" dirty="0"/>
              <a:t>Security Config</a:t>
            </a:r>
            <a:r>
              <a:rPr lang="ko-KR" altLang="en-US" dirty="0"/>
              <a:t>에서 </a:t>
            </a:r>
            <a:r>
              <a:rPr lang="en-US" altLang="ko-KR" dirty="0"/>
              <a:t>exception handling</a:t>
            </a:r>
            <a:r>
              <a:rPr lang="ko-KR" altLang="en-US" dirty="0"/>
              <a:t>을 위한 </a:t>
            </a:r>
            <a:r>
              <a:rPr lang="en-US" altLang="ko-KR" dirty="0"/>
              <a:t>entry point</a:t>
            </a:r>
            <a:r>
              <a:rPr lang="ko-KR" altLang="en-US" dirty="0"/>
              <a:t>를 만들어줬고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A1950-BCBD-4CD5-90BB-C6079F00A77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617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Client</a:t>
            </a:r>
            <a:r>
              <a:rPr lang="ko-KR" altLang="en-US" dirty="0"/>
              <a:t>에서 정상적으로 </a:t>
            </a:r>
            <a:r>
              <a:rPr lang="en-US" altLang="ko-KR" dirty="0"/>
              <a:t>Error Message</a:t>
            </a:r>
            <a:r>
              <a:rPr lang="ko-KR" altLang="en-US" dirty="0"/>
              <a:t>를 수신할 수 있게 됐습니다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A1950-BCBD-4CD5-90BB-C6079F00A77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900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A3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2858527" y="3936652"/>
            <a:ext cx="12570946" cy="2878269"/>
            <a:chOff x="0" y="-85725"/>
            <a:chExt cx="16761261" cy="3837691"/>
          </a:xfrm>
        </p:grpSpPr>
        <p:sp>
          <p:nvSpPr>
            <p:cNvPr id="4" name="TextBox 4"/>
            <p:cNvSpPr txBox="1"/>
            <p:nvPr/>
          </p:nvSpPr>
          <p:spPr>
            <a:xfrm>
              <a:off x="0" y="-85725"/>
              <a:ext cx="16761261" cy="2568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608"/>
                </a:lnSpc>
              </a:pPr>
              <a:r>
                <a:rPr lang="en-US" sz="12290" dirty="0">
                  <a:solidFill>
                    <a:srgbClr val="FFFFFF"/>
                  </a:solidFill>
                  <a:latin typeface="Source Han Sans KR Bold"/>
                </a:rPr>
                <a:t>WEEK13 WIL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905581"/>
              <a:ext cx="16761261" cy="8463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261"/>
                </a:lnSpc>
                <a:spcBef>
                  <a:spcPct val="0"/>
                </a:spcBef>
              </a:pPr>
              <a:r>
                <a:rPr lang="en-US" sz="3758" dirty="0">
                  <a:solidFill>
                    <a:srgbClr val="FFFFFF"/>
                  </a:solidFill>
                  <a:latin typeface="Source Han Sans KR Medium"/>
                  <a:ea typeface="Source Han Sans KR Medium"/>
                </a:rPr>
                <a:t>정재혁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A3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953850" y="4357497"/>
            <a:ext cx="10380300" cy="1514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92"/>
              </a:lnSpc>
            </a:pPr>
            <a:r>
              <a:rPr lang="en-US" sz="9600">
                <a:solidFill>
                  <a:srgbClr val="FFFFFF"/>
                </a:solidFill>
                <a:ea typeface="Source Han Sans KR Bold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A3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3768658" y="701587"/>
            <a:ext cx="8482976" cy="684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88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2602746" y="981075"/>
            <a:ext cx="9360654" cy="8692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112"/>
              </a:lnSpc>
            </a:pPr>
            <a:r>
              <a:rPr lang="en-US" sz="5600" dirty="0">
                <a:solidFill>
                  <a:srgbClr val="FFFFFF"/>
                </a:solidFill>
                <a:latin typeface="Source Han Sans KR Bold"/>
              </a:rPr>
              <a:t>Global Exception Handler</a:t>
            </a:r>
          </a:p>
        </p:txBody>
      </p:sp>
      <p:sp>
        <p:nvSpPr>
          <p:cNvPr id="12" name="Freeform 12"/>
          <p:cNvSpPr/>
          <p:nvPr/>
        </p:nvSpPr>
        <p:spPr>
          <a:xfrm>
            <a:off x="1707637" y="1243057"/>
            <a:ext cx="514477" cy="435902"/>
          </a:xfrm>
          <a:custGeom>
            <a:avLst/>
            <a:gdLst/>
            <a:ahLst/>
            <a:cxnLst/>
            <a:rect l="l" t="t" r="r" b="b"/>
            <a:pathLst>
              <a:path w="514477" h="435902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BB1273C-E496-6F86-C3C1-D359CCA719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r="33581" b="37306"/>
          <a:stretch/>
        </p:blipFill>
        <p:spPr>
          <a:xfrm>
            <a:off x="373402" y="2552699"/>
            <a:ext cx="8060201" cy="612151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2EB48D9-020B-FB8F-9AB4-7367E28B011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1429"/>
          <a:stretch/>
        </p:blipFill>
        <p:spPr>
          <a:xfrm>
            <a:off x="8915400" y="2552699"/>
            <a:ext cx="9001826" cy="612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730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A3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>
            <a:extLst>
              <a:ext uri="{FF2B5EF4-FFF2-40B4-BE49-F238E27FC236}">
                <a16:creationId xmlns:a16="http://schemas.microsoft.com/office/drawing/2014/main" id="{20953171-C2C9-3248-A571-47CBFFE82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249" y="4263647"/>
            <a:ext cx="9948760" cy="586763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E6C74B8-D02B-83AD-A9F1-D00620D796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1787" y="2702548"/>
            <a:ext cx="4420113" cy="935024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768658" y="701587"/>
            <a:ext cx="8482976" cy="684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88"/>
              </a:lnSpc>
            </a:pPr>
            <a:endParaRPr/>
          </a:p>
        </p:txBody>
      </p:sp>
      <p:sp>
        <p:nvSpPr>
          <p:cNvPr id="12" name="Freeform 12"/>
          <p:cNvSpPr/>
          <p:nvPr/>
        </p:nvSpPr>
        <p:spPr>
          <a:xfrm>
            <a:off x="1707637" y="1243057"/>
            <a:ext cx="514477" cy="435902"/>
          </a:xfrm>
          <a:custGeom>
            <a:avLst/>
            <a:gdLst/>
            <a:ahLst/>
            <a:cxnLst/>
            <a:rect l="l" t="t" r="r" b="b"/>
            <a:pathLst>
              <a:path w="514477" h="435902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935FE632-4CAE-1296-F8F5-CBF2090B4F00}"/>
              </a:ext>
            </a:extLst>
          </p:cNvPr>
          <p:cNvSpPr txBox="1"/>
          <p:nvPr/>
        </p:nvSpPr>
        <p:spPr>
          <a:xfrm>
            <a:off x="2602746" y="981075"/>
            <a:ext cx="8019767" cy="893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12"/>
              </a:lnSpc>
            </a:pPr>
            <a:r>
              <a:rPr lang="en-US" sz="5600" dirty="0">
                <a:solidFill>
                  <a:srgbClr val="FFFFFF"/>
                </a:solidFill>
                <a:latin typeface="Source Han Sans KR Bold"/>
                <a:ea typeface="Source Han Sans KR Bold"/>
              </a:rPr>
              <a:t>Null Pointer Exception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A4DE39A-306C-3E56-81D4-8B76585E7F29}"/>
              </a:ext>
            </a:extLst>
          </p:cNvPr>
          <p:cNvGrpSpPr/>
          <p:nvPr/>
        </p:nvGrpSpPr>
        <p:grpSpPr>
          <a:xfrm>
            <a:off x="2773171" y="1461008"/>
            <a:ext cx="11815158" cy="3357117"/>
            <a:chOff x="-249975" y="1309738"/>
            <a:chExt cx="11815158" cy="3357117"/>
          </a:xfrm>
        </p:grpSpPr>
        <p:grpSp>
          <p:nvGrpSpPr>
            <p:cNvPr id="8" name="그래픽 15" descr="데이터베이스 단색으로 채워진">
              <a:extLst>
                <a:ext uri="{FF2B5EF4-FFF2-40B4-BE49-F238E27FC236}">
                  <a16:creationId xmlns:a16="http://schemas.microsoft.com/office/drawing/2014/main" id="{30BD0F3E-EA90-CB88-127B-867511829A7B}"/>
                </a:ext>
              </a:extLst>
            </p:cNvPr>
            <p:cNvGrpSpPr/>
            <p:nvPr/>
          </p:nvGrpSpPr>
          <p:grpSpPr>
            <a:xfrm>
              <a:off x="9702254" y="1309738"/>
              <a:ext cx="1840517" cy="2497844"/>
              <a:chOff x="9702254" y="1309738"/>
              <a:chExt cx="1840517" cy="2497844"/>
            </a:xfrm>
            <a:solidFill>
              <a:srgbClr val="000000"/>
            </a:solidFill>
          </p:grpSpPr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id="{7C3D3A54-EA7C-FC2E-899A-F05CA896484F}"/>
                  </a:ext>
                </a:extLst>
              </p:cNvPr>
              <p:cNvSpPr/>
              <p:nvPr/>
            </p:nvSpPr>
            <p:spPr>
              <a:xfrm>
                <a:off x="9702254" y="1309738"/>
                <a:ext cx="1840517" cy="525862"/>
              </a:xfrm>
              <a:custGeom>
                <a:avLst/>
                <a:gdLst>
                  <a:gd name="connsiteX0" fmla="*/ 1840517 w 1840517"/>
                  <a:gd name="connsiteY0" fmla="*/ 262931 h 525862"/>
                  <a:gd name="connsiteX1" fmla="*/ 920259 w 1840517"/>
                  <a:gd name="connsiteY1" fmla="*/ 525862 h 525862"/>
                  <a:gd name="connsiteX2" fmla="*/ 0 w 1840517"/>
                  <a:gd name="connsiteY2" fmla="*/ 262931 h 525862"/>
                  <a:gd name="connsiteX3" fmla="*/ 920259 w 1840517"/>
                  <a:gd name="connsiteY3" fmla="*/ 0 h 525862"/>
                  <a:gd name="connsiteX4" fmla="*/ 1840517 w 1840517"/>
                  <a:gd name="connsiteY4" fmla="*/ 262931 h 5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0517" h="525862">
                    <a:moveTo>
                      <a:pt x="1840517" y="262931"/>
                    </a:moveTo>
                    <a:cubicBezTo>
                      <a:pt x="1840517" y="408144"/>
                      <a:pt x="1428503" y="525862"/>
                      <a:pt x="920259" y="525862"/>
                    </a:cubicBezTo>
                    <a:cubicBezTo>
                      <a:pt x="412014" y="525862"/>
                      <a:pt x="0" y="408144"/>
                      <a:pt x="0" y="262931"/>
                    </a:cubicBezTo>
                    <a:cubicBezTo>
                      <a:pt x="0" y="117718"/>
                      <a:pt x="412014" y="0"/>
                      <a:pt x="920259" y="0"/>
                    </a:cubicBezTo>
                    <a:cubicBezTo>
                      <a:pt x="1428503" y="0"/>
                      <a:pt x="1840517" y="117718"/>
                      <a:pt x="1840517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FFD577D1-23A3-5173-EA7F-567070E511AA}"/>
                  </a:ext>
                </a:extLst>
              </p:cNvPr>
              <p:cNvSpPr/>
              <p:nvPr/>
            </p:nvSpPr>
            <p:spPr>
              <a:xfrm>
                <a:off x="9702254" y="1704135"/>
                <a:ext cx="1840517" cy="788793"/>
              </a:xfrm>
              <a:custGeom>
                <a:avLst/>
                <a:gdLst>
                  <a:gd name="connsiteX0" fmla="*/ 1577586 w 1840517"/>
                  <a:gd name="connsiteY0" fmla="*/ 525862 h 788793"/>
                  <a:gd name="connsiteX1" fmla="*/ 1511853 w 1840517"/>
                  <a:gd name="connsiteY1" fmla="*/ 460129 h 788793"/>
                  <a:gd name="connsiteX2" fmla="*/ 1577586 w 1840517"/>
                  <a:gd name="connsiteY2" fmla="*/ 394397 h 788793"/>
                  <a:gd name="connsiteX3" fmla="*/ 1643319 w 1840517"/>
                  <a:gd name="connsiteY3" fmla="*/ 460129 h 788793"/>
                  <a:gd name="connsiteX4" fmla="*/ 1577586 w 1840517"/>
                  <a:gd name="connsiteY4" fmla="*/ 525862 h 788793"/>
                  <a:gd name="connsiteX5" fmla="*/ 920259 w 1840517"/>
                  <a:gd name="connsiteY5" fmla="*/ 262931 h 788793"/>
                  <a:gd name="connsiteX6" fmla="*/ 0 w 1840517"/>
                  <a:gd name="connsiteY6" fmla="*/ 0 h 788793"/>
                  <a:gd name="connsiteX7" fmla="*/ 0 w 1840517"/>
                  <a:gd name="connsiteY7" fmla="*/ 525862 h 788793"/>
                  <a:gd name="connsiteX8" fmla="*/ 920259 w 1840517"/>
                  <a:gd name="connsiteY8" fmla="*/ 788793 h 788793"/>
                  <a:gd name="connsiteX9" fmla="*/ 1840517 w 1840517"/>
                  <a:gd name="connsiteY9" fmla="*/ 525862 h 788793"/>
                  <a:gd name="connsiteX10" fmla="*/ 1840517 w 1840517"/>
                  <a:gd name="connsiteY10" fmla="*/ 0 h 788793"/>
                  <a:gd name="connsiteX11" fmla="*/ 920259 w 1840517"/>
                  <a:gd name="connsiteY11" fmla="*/ 262931 h 788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40517" h="788793">
                    <a:moveTo>
                      <a:pt x="1577586" y="525862"/>
                    </a:moveTo>
                    <a:cubicBezTo>
                      <a:pt x="1538147" y="525862"/>
                      <a:pt x="1511853" y="499569"/>
                      <a:pt x="1511853" y="460129"/>
                    </a:cubicBezTo>
                    <a:cubicBezTo>
                      <a:pt x="1511853" y="420690"/>
                      <a:pt x="1538147" y="394397"/>
                      <a:pt x="1577586" y="394397"/>
                    </a:cubicBezTo>
                    <a:cubicBezTo>
                      <a:pt x="1617026" y="394397"/>
                      <a:pt x="1643319" y="420690"/>
                      <a:pt x="1643319" y="460129"/>
                    </a:cubicBezTo>
                    <a:cubicBezTo>
                      <a:pt x="1643319" y="499569"/>
                      <a:pt x="1617026" y="525862"/>
                      <a:pt x="1577586" y="525862"/>
                    </a:cubicBezTo>
                    <a:close/>
                    <a:moveTo>
                      <a:pt x="920259" y="262931"/>
                    </a:moveTo>
                    <a:cubicBezTo>
                      <a:pt x="414116" y="262931"/>
                      <a:pt x="0" y="144612"/>
                      <a:pt x="0" y="0"/>
                    </a:cubicBezTo>
                    <a:lnTo>
                      <a:pt x="0" y="525862"/>
                    </a:lnTo>
                    <a:cubicBezTo>
                      <a:pt x="0" y="670474"/>
                      <a:pt x="414116" y="788793"/>
                      <a:pt x="920259" y="788793"/>
                    </a:cubicBezTo>
                    <a:cubicBezTo>
                      <a:pt x="1426401" y="788793"/>
                      <a:pt x="1840517" y="670474"/>
                      <a:pt x="1840517" y="525862"/>
                    </a:cubicBezTo>
                    <a:lnTo>
                      <a:pt x="1840517" y="0"/>
                    </a:lnTo>
                    <a:cubicBezTo>
                      <a:pt x="1840517" y="144612"/>
                      <a:pt x="1426401" y="262931"/>
                      <a:pt x="920259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CF875239-54EC-E393-8F2A-0D601AAF5A03}"/>
                  </a:ext>
                </a:extLst>
              </p:cNvPr>
              <p:cNvSpPr/>
              <p:nvPr/>
            </p:nvSpPr>
            <p:spPr>
              <a:xfrm>
                <a:off x="9702254" y="2361462"/>
                <a:ext cx="1840517" cy="788793"/>
              </a:xfrm>
              <a:custGeom>
                <a:avLst/>
                <a:gdLst>
                  <a:gd name="connsiteX0" fmla="*/ 1577586 w 1840517"/>
                  <a:gd name="connsiteY0" fmla="*/ 525862 h 788793"/>
                  <a:gd name="connsiteX1" fmla="*/ 1511853 w 1840517"/>
                  <a:gd name="connsiteY1" fmla="*/ 460129 h 788793"/>
                  <a:gd name="connsiteX2" fmla="*/ 1577586 w 1840517"/>
                  <a:gd name="connsiteY2" fmla="*/ 394397 h 788793"/>
                  <a:gd name="connsiteX3" fmla="*/ 1643319 w 1840517"/>
                  <a:gd name="connsiteY3" fmla="*/ 460129 h 788793"/>
                  <a:gd name="connsiteX4" fmla="*/ 1577586 w 1840517"/>
                  <a:gd name="connsiteY4" fmla="*/ 525862 h 788793"/>
                  <a:gd name="connsiteX5" fmla="*/ 920259 w 1840517"/>
                  <a:gd name="connsiteY5" fmla="*/ 262931 h 788793"/>
                  <a:gd name="connsiteX6" fmla="*/ 0 w 1840517"/>
                  <a:gd name="connsiteY6" fmla="*/ 0 h 788793"/>
                  <a:gd name="connsiteX7" fmla="*/ 0 w 1840517"/>
                  <a:gd name="connsiteY7" fmla="*/ 525862 h 788793"/>
                  <a:gd name="connsiteX8" fmla="*/ 920259 w 1840517"/>
                  <a:gd name="connsiteY8" fmla="*/ 788793 h 788793"/>
                  <a:gd name="connsiteX9" fmla="*/ 1840517 w 1840517"/>
                  <a:gd name="connsiteY9" fmla="*/ 525862 h 788793"/>
                  <a:gd name="connsiteX10" fmla="*/ 1840517 w 1840517"/>
                  <a:gd name="connsiteY10" fmla="*/ 0 h 788793"/>
                  <a:gd name="connsiteX11" fmla="*/ 920259 w 1840517"/>
                  <a:gd name="connsiteY11" fmla="*/ 262931 h 788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40517" h="788793">
                    <a:moveTo>
                      <a:pt x="1577586" y="525862"/>
                    </a:moveTo>
                    <a:cubicBezTo>
                      <a:pt x="1538147" y="525862"/>
                      <a:pt x="1511853" y="499569"/>
                      <a:pt x="1511853" y="460129"/>
                    </a:cubicBezTo>
                    <a:cubicBezTo>
                      <a:pt x="1511853" y="420690"/>
                      <a:pt x="1538147" y="394397"/>
                      <a:pt x="1577586" y="394397"/>
                    </a:cubicBezTo>
                    <a:cubicBezTo>
                      <a:pt x="1617026" y="394397"/>
                      <a:pt x="1643319" y="420690"/>
                      <a:pt x="1643319" y="460129"/>
                    </a:cubicBezTo>
                    <a:cubicBezTo>
                      <a:pt x="1643319" y="499569"/>
                      <a:pt x="1617026" y="525862"/>
                      <a:pt x="1577586" y="525862"/>
                    </a:cubicBezTo>
                    <a:close/>
                    <a:moveTo>
                      <a:pt x="920259" y="262931"/>
                    </a:moveTo>
                    <a:cubicBezTo>
                      <a:pt x="414116" y="262931"/>
                      <a:pt x="0" y="144612"/>
                      <a:pt x="0" y="0"/>
                    </a:cubicBezTo>
                    <a:lnTo>
                      <a:pt x="0" y="525862"/>
                    </a:lnTo>
                    <a:cubicBezTo>
                      <a:pt x="0" y="670474"/>
                      <a:pt x="414116" y="788793"/>
                      <a:pt x="920259" y="788793"/>
                    </a:cubicBezTo>
                    <a:cubicBezTo>
                      <a:pt x="1426401" y="788793"/>
                      <a:pt x="1840517" y="670474"/>
                      <a:pt x="1840517" y="525862"/>
                    </a:cubicBezTo>
                    <a:lnTo>
                      <a:pt x="1840517" y="0"/>
                    </a:lnTo>
                    <a:cubicBezTo>
                      <a:pt x="1840517" y="144612"/>
                      <a:pt x="1426401" y="262931"/>
                      <a:pt x="920259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06D0F1C1-12D1-874A-E1C9-721B879D8E3D}"/>
                  </a:ext>
                </a:extLst>
              </p:cNvPr>
              <p:cNvSpPr/>
              <p:nvPr/>
            </p:nvSpPr>
            <p:spPr>
              <a:xfrm>
                <a:off x="9702254" y="3018790"/>
                <a:ext cx="1840517" cy="788793"/>
              </a:xfrm>
              <a:custGeom>
                <a:avLst/>
                <a:gdLst>
                  <a:gd name="connsiteX0" fmla="*/ 1577586 w 1840517"/>
                  <a:gd name="connsiteY0" fmla="*/ 525862 h 788793"/>
                  <a:gd name="connsiteX1" fmla="*/ 1511853 w 1840517"/>
                  <a:gd name="connsiteY1" fmla="*/ 460129 h 788793"/>
                  <a:gd name="connsiteX2" fmla="*/ 1577586 w 1840517"/>
                  <a:gd name="connsiteY2" fmla="*/ 394397 h 788793"/>
                  <a:gd name="connsiteX3" fmla="*/ 1643319 w 1840517"/>
                  <a:gd name="connsiteY3" fmla="*/ 460129 h 788793"/>
                  <a:gd name="connsiteX4" fmla="*/ 1577586 w 1840517"/>
                  <a:gd name="connsiteY4" fmla="*/ 525862 h 788793"/>
                  <a:gd name="connsiteX5" fmla="*/ 920259 w 1840517"/>
                  <a:gd name="connsiteY5" fmla="*/ 262931 h 788793"/>
                  <a:gd name="connsiteX6" fmla="*/ 0 w 1840517"/>
                  <a:gd name="connsiteY6" fmla="*/ 0 h 788793"/>
                  <a:gd name="connsiteX7" fmla="*/ 0 w 1840517"/>
                  <a:gd name="connsiteY7" fmla="*/ 525862 h 788793"/>
                  <a:gd name="connsiteX8" fmla="*/ 920259 w 1840517"/>
                  <a:gd name="connsiteY8" fmla="*/ 788793 h 788793"/>
                  <a:gd name="connsiteX9" fmla="*/ 1840517 w 1840517"/>
                  <a:gd name="connsiteY9" fmla="*/ 525862 h 788793"/>
                  <a:gd name="connsiteX10" fmla="*/ 1840517 w 1840517"/>
                  <a:gd name="connsiteY10" fmla="*/ 0 h 788793"/>
                  <a:gd name="connsiteX11" fmla="*/ 920259 w 1840517"/>
                  <a:gd name="connsiteY11" fmla="*/ 262931 h 788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40517" h="788793">
                    <a:moveTo>
                      <a:pt x="1577586" y="525862"/>
                    </a:moveTo>
                    <a:cubicBezTo>
                      <a:pt x="1538147" y="525862"/>
                      <a:pt x="1511853" y="499569"/>
                      <a:pt x="1511853" y="460129"/>
                    </a:cubicBezTo>
                    <a:cubicBezTo>
                      <a:pt x="1511853" y="420690"/>
                      <a:pt x="1538147" y="394397"/>
                      <a:pt x="1577586" y="394397"/>
                    </a:cubicBezTo>
                    <a:cubicBezTo>
                      <a:pt x="1617026" y="394397"/>
                      <a:pt x="1643319" y="420690"/>
                      <a:pt x="1643319" y="460129"/>
                    </a:cubicBezTo>
                    <a:cubicBezTo>
                      <a:pt x="1643319" y="499569"/>
                      <a:pt x="1617026" y="525862"/>
                      <a:pt x="1577586" y="525862"/>
                    </a:cubicBezTo>
                    <a:close/>
                    <a:moveTo>
                      <a:pt x="920259" y="262931"/>
                    </a:moveTo>
                    <a:cubicBezTo>
                      <a:pt x="414116" y="262931"/>
                      <a:pt x="0" y="144612"/>
                      <a:pt x="0" y="0"/>
                    </a:cubicBezTo>
                    <a:lnTo>
                      <a:pt x="0" y="525862"/>
                    </a:lnTo>
                    <a:cubicBezTo>
                      <a:pt x="0" y="670474"/>
                      <a:pt x="414116" y="788793"/>
                      <a:pt x="920259" y="788793"/>
                    </a:cubicBezTo>
                    <a:cubicBezTo>
                      <a:pt x="1426401" y="788793"/>
                      <a:pt x="1840517" y="670474"/>
                      <a:pt x="1840517" y="525862"/>
                    </a:cubicBezTo>
                    <a:lnTo>
                      <a:pt x="1840517" y="0"/>
                    </a:lnTo>
                    <a:cubicBezTo>
                      <a:pt x="1840517" y="144612"/>
                      <a:pt x="1426401" y="262931"/>
                      <a:pt x="920259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B5E51AA-D37F-BD40-9CDD-E180BB72E6D4}"/>
                </a:ext>
              </a:extLst>
            </p:cNvPr>
            <p:cNvSpPr txBox="1"/>
            <p:nvPr/>
          </p:nvSpPr>
          <p:spPr>
            <a:xfrm>
              <a:off x="9724666" y="3958969"/>
              <a:ext cx="18405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/>
                <a:t>SERVER</a:t>
              </a:r>
              <a:endParaRPr lang="ko-KR" altLang="en-US" sz="40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1CEA89D-E157-976A-42E8-D39F5280B1ED}"/>
                </a:ext>
              </a:extLst>
            </p:cNvPr>
            <p:cNvSpPr txBox="1"/>
            <p:nvPr/>
          </p:nvSpPr>
          <p:spPr>
            <a:xfrm rot="20916965">
              <a:off x="-249975" y="2123354"/>
              <a:ext cx="40553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rgbClr val="FF0000"/>
                  </a:solidFill>
                  <a:effectLst>
                    <a:outerShdw blurRad="50800" dist="38100" dir="2700000" sx="102000" sy="102000" algn="tl" rotWithShape="0">
                      <a:prstClr val="black"/>
                    </a:outerShdw>
                  </a:effectLst>
                </a:rPr>
                <a:t>Null Pointer</a:t>
              </a:r>
              <a:endParaRPr lang="ko-KR" altLang="en-US" sz="4000" b="1" dirty="0">
                <a:solidFill>
                  <a:srgbClr val="FF0000"/>
                </a:solidFill>
                <a:effectLst>
                  <a:outerShdw blurRad="50800" dist="38100" dir="2700000" sx="102000" sy="102000" algn="tl" rotWithShape="0">
                    <a:prstClr val="black"/>
                  </a:outerShdw>
                </a:effectLst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601F49E-6DEC-E869-EF84-ED906506264E}"/>
                </a:ext>
              </a:extLst>
            </p:cNvPr>
            <p:cNvSpPr txBox="1"/>
            <p:nvPr/>
          </p:nvSpPr>
          <p:spPr>
            <a:xfrm rot="19212177">
              <a:off x="5959370" y="3153872"/>
              <a:ext cx="40553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/>
                <a:t>Response</a:t>
              </a:r>
              <a:endParaRPr lang="ko-KR" altLang="en-US" sz="4000" b="1" dirty="0"/>
            </a:p>
          </p:txBody>
        </p:sp>
      </p:grp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77281296-AEF6-F76A-F841-BDA065F797D0}"/>
              </a:ext>
            </a:extLst>
          </p:cNvPr>
          <p:cNvCxnSpPr/>
          <p:nvPr/>
        </p:nvCxnSpPr>
        <p:spPr>
          <a:xfrm flipV="1">
            <a:off x="8153400" y="2907128"/>
            <a:ext cx="3810000" cy="262932"/>
          </a:xfrm>
          <a:prstGeom prst="straightConnector1">
            <a:avLst/>
          </a:prstGeom>
          <a:ln w="190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BA381BA-F356-7FD0-7103-DC2AB21E7365}"/>
              </a:ext>
            </a:extLst>
          </p:cNvPr>
          <p:cNvCxnSpPr>
            <a:cxnSpLocks/>
          </p:cNvCxnSpPr>
          <p:nvPr/>
        </p:nvCxnSpPr>
        <p:spPr>
          <a:xfrm flipH="1">
            <a:off x="8869341" y="3507627"/>
            <a:ext cx="3246459" cy="2575797"/>
          </a:xfrm>
          <a:prstGeom prst="straightConnector1">
            <a:avLst/>
          </a:prstGeom>
          <a:ln w="190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6972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A3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602746" y="981075"/>
            <a:ext cx="8019767" cy="893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12"/>
              </a:lnSpc>
            </a:pPr>
            <a:r>
              <a:rPr lang="en-US" sz="5600" dirty="0">
                <a:solidFill>
                  <a:srgbClr val="FFFFFF"/>
                </a:solidFill>
                <a:latin typeface="Source Han Sans KR Bold"/>
                <a:ea typeface="Source Han Sans KR Bold"/>
              </a:rPr>
              <a:t>Expired</a:t>
            </a:r>
            <a:r>
              <a:rPr lang="ko-KR" altLang="en-US" sz="5600" dirty="0">
                <a:solidFill>
                  <a:srgbClr val="FFFFFF"/>
                </a:solidFill>
                <a:latin typeface="Source Han Sans KR Bold"/>
                <a:ea typeface="Source Han Sans KR Bold"/>
              </a:rPr>
              <a:t> </a:t>
            </a:r>
            <a:r>
              <a:rPr lang="en-US" altLang="ko-KR" sz="5600" dirty="0">
                <a:solidFill>
                  <a:srgbClr val="FFFFFF"/>
                </a:solidFill>
                <a:latin typeface="Source Han Sans KR Bold"/>
                <a:ea typeface="Source Han Sans KR Bold"/>
              </a:rPr>
              <a:t>Token</a:t>
            </a:r>
            <a:endParaRPr lang="en-US" sz="5600" dirty="0">
              <a:solidFill>
                <a:srgbClr val="FFFFFF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707637" y="1243057"/>
            <a:ext cx="514477" cy="435902"/>
          </a:xfrm>
          <a:custGeom>
            <a:avLst/>
            <a:gdLst/>
            <a:ahLst/>
            <a:cxnLst/>
            <a:rect l="l" t="t" r="r" b="b"/>
            <a:pathLst>
              <a:path w="514477" h="435902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031C7A-EB90-0C8D-0299-05830ED94D6E}"/>
              </a:ext>
            </a:extLst>
          </p:cNvPr>
          <p:cNvSpPr txBox="1"/>
          <p:nvPr/>
        </p:nvSpPr>
        <p:spPr>
          <a:xfrm>
            <a:off x="3352800" y="2701360"/>
            <a:ext cx="4055371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{</a:t>
            </a:r>
          </a:p>
          <a:p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    </a:t>
            </a:r>
            <a:r>
              <a:rPr lang="en-US" altLang="ko-KR" b="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+mj-lt"/>
              </a:rPr>
              <a:t>"username"</a:t>
            </a:r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: </a:t>
            </a:r>
            <a:r>
              <a:rPr lang="en-US" altLang="ko-KR" b="0" dirty="0">
                <a:solidFill>
                  <a:srgbClr val="0451A5"/>
                </a:solidFill>
                <a:effectLst/>
                <a:highlight>
                  <a:srgbClr val="FFFFFF"/>
                </a:highlight>
                <a:latin typeface="+mj-lt"/>
              </a:rPr>
              <a:t>"test2"</a:t>
            </a:r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,</a:t>
            </a:r>
          </a:p>
          <a:p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    </a:t>
            </a:r>
            <a:r>
              <a:rPr lang="en-US" altLang="ko-KR" b="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+mj-lt"/>
              </a:rPr>
              <a:t>"exp"</a:t>
            </a:r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: </a:t>
            </a:r>
            <a:r>
              <a:rPr lang="en-US" altLang="ko-KR" b="0" dirty="0">
                <a:solidFill>
                  <a:srgbClr val="0451A5"/>
                </a:solidFill>
                <a:effectLst/>
                <a:highlight>
                  <a:srgbClr val="FFFFFF"/>
                </a:highlight>
                <a:latin typeface="+mj-lt"/>
              </a:rPr>
              <a:t>"2024-06-07T17:24:34.586Z“</a:t>
            </a:r>
          </a:p>
          <a:p>
            <a:r>
              <a:rPr lang="en-US" altLang="ko-KR" dirty="0">
                <a:solidFill>
                  <a:srgbClr val="0451A5"/>
                </a:solidFill>
                <a:highlight>
                  <a:srgbClr val="FFFFFF"/>
                </a:highlight>
                <a:latin typeface="+mj-lt"/>
              </a:rPr>
              <a:t>}</a:t>
            </a:r>
            <a:endParaRPr lang="en-US" altLang="ko-KR" b="0" dirty="0">
              <a:solidFill>
                <a:srgbClr val="000000"/>
              </a:solidFill>
              <a:effectLst/>
              <a:highlight>
                <a:srgbClr val="FFFFFF"/>
              </a:highlight>
              <a:latin typeface="+mj-lt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50F24678-A9DD-A6E4-BB4B-23DE3968F525}"/>
              </a:ext>
            </a:extLst>
          </p:cNvPr>
          <p:cNvGrpSpPr/>
          <p:nvPr/>
        </p:nvGrpSpPr>
        <p:grpSpPr>
          <a:xfrm>
            <a:off x="2773171" y="1461008"/>
            <a:ext cx="11815158" cy="3357117"/>
            <a:chOff x="-249975" y="1309738"/>
            <a:chExt cx="11815158" cy="3357117"/>
          </a:xfrm>
        </p:grpSpPr>
        <p:grpSp>
          <p:nvGrpSpPr>
            <p:cNvPr id="17" name="그래픽 15" descr="데이터베이스 단색으로 채워진">
              <a:extLst>
                <a:ext uri="{FF2B5EF4-FFF2-40B4-BE49-F238E27FC236}">
                  <a16:creationId xmlns:a16="http://schemas.microsoft.com/office/drawing/2014/main" id="{3F845812-99E0-513B-77B1-3EDEA5E9C61B}"/>
                </a:ext>
              </a:extLst>
            </p:cNvPr>
            <p:cNvGrpSpPr/>
            <p:nvPr/>
          </p:nvGrpSpPr>
          <p:grpSpPr>
            <a:xfrm>
              <a:off x="9702254" y="1309738"/>
              <a:ext cx="1840517" cy="2497844"/>
              <a:chOff x="9702254" y="1309738"/>
              <a:chExt cx="1840517" cy="2497844"/>
            </a:xfrm>
            <a:solidFill>
              <a:srgbClr val="000000"/>
            </a:solidFill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3C6D0532-86F7-E380-A946-CD515E93F34F}"/>
                  </a:ext>
                </a:extLst>
              </p:cNvPr>
              <p:cNvSpPr/>
              <p:nvPr/>
            </p:nvSpPr>
            <p:spPr>
              <a:xfrm>
                <a:off x="9702254" y="1309738"/>
                <a:ext cx="1840517" cy="525862"/>
              </a:xfrm>
              <a:custGeom>
                <a:avLst/>
                <a:gdLst>
                  <a:gd name="connsiteX0" fmla="*/ 1840517 w 1840517"/>
                  <a:gd name="connsiteY0" fmla="*/ 262931 h 525862"/>
                  <a:gd name="connsiteX1" fmla="*/ 920259 w 1840517"/>
                  <a:gd name="connsiteY1" fmla="*/ 525862 h 525862"/>
                  <a:gd name="connsiteX2" fmla="*/ 0 w 1840517"/>
                  <a:gd name="connsiteY2" fmla="*/ 262931 h 525862"/>
                  <a:gd name="connsiteX3" fmla="*/ 920259 w 1840517"/>
                  <a:gd name="connsiteY3" fmla="*/ 0 h 525862"/>
                  <a:gd name="connsiteX4" fmla="*/ 1840517 w 1840517"/>
                  <a:gd name="connsiteY4" fmla="*/ 262931 h 5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0517" h="525862">
                    <a:moveTo>
                      <a:pt x="1840517" y="262931"/>
                    </a:moveTo>
                    <a:cubicBezTo>
                      <a:pt x="1840517" y="408144"/>
                      <a:pt x="1428503" y="525862"/>
                      <a:pt x="920259" y="525862"/>
                    </a:cubicBezTo>
                    <a:cubicBezTo>
                      <a:pt x="412014" y="525862"/>
                      <a:pt x="0" y="408144"/>
                      <a:pt x="0" y="262931"/>
                    </a:cubicBezTo>
                    <a:cubicBezTo>
                      <a:pt x="0" y="117718"/>
                      <a:pt x="412014" y="0"/>
                      <a:pt x="920259" y="0"/>
                    </a:cubicBezTo>
                    <a:cubicBezTo>
                      <a:pt x="1428503" y="0"/>
                      <a:pt x="1840517" y="117718"/>
                      <a:pt x="1840517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C3F15F38-3321-4752-45D6-F6F9621E1E7E}"/>
                  </a:ext>
                </a:extLst>
              </p:cNvPr>
              <p:cNvSpPr/>
              <p:nvPr/>
            </p:nvSpPr>
            <p:spPr>
              <a:xfrm>
                <a:off x="9702254" y="1704135"/>
                <a:ext cx="1840517" cy="788793"/>
              </a:xfrm>
              <a:custGeom>
                <a:avLst/>
                <a:gdLst>
                  <a:gd name="connsiteX0" fmla="*/ 1577586 w 1840517"/>
                  <a:gd name="connsiteY0" fmla="*/ 525862 h 788793"/>
                  <a:gd name="connsiteX1" fmla="*/ 1511853 w 1840517"/>
                  <a:gd name="connsiteY1" fmla="*/ 460129 h 788793"/>
                  <a:gd name="connsiteX2" fmla="*/ 1577586 w 1840517"/>
                  <a:gd name="connsiteY2" fmla="*/ 394397 h 788793"/>
                  <a:gd name="connsiteX3" fmla="*/ 1643319 w 1840517"/>
                  <a:gd name="connsiteY3" fmla="*/ 460129 h 788793"/>
                  <a:gd name="connsiteX4" fmla="*/ 1577586 w 1840517"/>
                  <a:gd name="connsiteY4" fmla="*/ 525862 h 788793"/>
                  <a:gd name="connsiteX5" fmla="*/ 920259 w 1840517"/>
                  <a:gd name="connsiteY5" fmla="*/ 262931 h 788793"/>
                  <a:gd name="connsiteX6" fmla="*/ 0 w 1840517"/>
                  <a:gd name="connsiteY6" fmla="*/ 0 h 788793"/>
                  <a:gd name="connsiteX7" fmla="*/ 0 w 1840517"/>
                  <a:gd name="connsiteY7" fmla="*/ 525862 h 788793"/>
                  <a:gd name="connsiteX8" fmla="*/ 920259 w 1840517"/>
                  <a:gd name="connsiteY8" fmla="*/ 788793 h 788793"/>
                  <a:gd name="connsiteX9" fmla="*/ 1840517 w 1840517"/>
                  <a:gd name="connsiteY9" fmla="*/ 525862 h 788793"/>
                  <a:gd name="connsiteX10" fmla="*/ 1840517 w 1840517"/>
                  <a:gd name="connsiteY10" fmla="*/ 0 h 788793"/>
                  <a:gd name="connsiteX11" fmla="*/ 920259 w 1840517"/>
                  <a:gd name="connsiteY11" fmla="*/ 262931 h 788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40517" h="788793">
                    <a:moveTo>
                      <a:pt x="1577586" y="525862"/>
                    </a:moveTo>
                    <a:cubicBezTo>
                      <a:pt x="1538147" y="525862"/>
                      <a:pt x="1511853" y="499569"/>
                      <a:pt x="1511853" y="460129"/>
                    </a:cubicBezTo>
                    <a:cubicBezTo>
                      <a:pt x="1511853" y="420690"/>
                      <a:pt x="1538147" y="394397"/>
                      <a:pt x="1577586" y="394397"/>
                    </a:cubicBezTo>
                    <a:cubicBezTo>
                      <a:pt x="1617026" y="394397"/>
                      <a:pt x="1643319" y="420690"/>
                      <a:pt x="1643319" y="460129"/>
                    </a:cubicBezTo>
                    <a:cubicBezTo>
                      <a:pt x="1643319" y="499569"/>
                      <a:pt x="1617026" y="525862"/>
                      <a:pt x="1577586" y="525862"/>
                    </a:cubicBezTo>
                    <a:close/>
                    <a:moveTo>
                      <a:pt x="920259" y="262931"/>
                    </a:moveTo>
                    <a:cubicBezTo>
                      <a:pt x="414116" y="262931"/>
                      <a:pt x="0" y="144612"/>
                      <a:pt x="0" y="0"/>
                    </a:cubicBezTo>
                    <a:lnTo>
                      <a:pt x="0" y="525862"/>
                    </a:lnTo>
                    <a:cubicBezTo>
                      <a:pt x="0" y="670474"/>
                      <a:pt x="414116" y="788793"/>
                      <a:pt x="920259" y="788793"/>
                    </a:cubicBezTo>
                    <a:cubicBezTo>
                      <a:pt x="1426401" y="788793"/>
                      <a:pt x="1840517" y="670474"/>
                      <a:pt x="1840517" y="525862"/>
                    </a:cubicBezTo>
                    <a:lnTo>
                      <a:pt x="1840517" y="0"/>
                    </a:lnTo>
                    <a:cubicBezTo>
                      <a:pt x="1840517" y="144612"/>
                      <a:pt x="1426401" y="262931"/>
                      <a:pt x="920259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5CCE203C-4844-057E-3089-BB613F5F8A66}"/>
                  </a:ext>
                </a:extLst>
              </p:cNvPr>
              <p:cNvSpPr/>
              <p:nvPr/>
            </p:nvSpPr>
            <p:spPr>
              <a:xfrm>
                <a:off x="9702254" y="2361462"/>
                <a:ext cx="1840517" cy="788793"/>
              </a:xfrm>
              <a:custGeom>
                <a:avLst/>
                <a:gdLst>
                  <a:gd name="connsiteX0" fmla="*/ 1577586 w 1840517"/>
                  <a:gd name="connsiteY0" fmla="*/ 525862 h 788793"/>
                  <a:gd name="connsiteX1" fmla="*/ 1511853 w 1840517"/>
                  <a:gd name="connsiteY1" fmla="*/ 460129 h 788793"/>
                  <a:gd name="connsiteX2" fmla="*/ 1577586 w 1840517"/>
                  <a:gd name="connsiteY2" fmla="*/ 394397 h 788793"/>
                  <a:gd name="connsiteX3" fmla="*/ 1643319 w 1840517"/>
                  <a:gd name="connsiteY3" fmla="*/ 460129 h 788793"/>
                  <a:gd name="connsiteX4" fmla="*/ 1577586 w 1840517"/>
                  <a:gd name="connsiteY4" fmla="*/ 525862 h 788793"/>
                  <a:gd name="connsiteX5" fmla="*/ 920259 w 1840517"/>
                  <a:gd name="connsiteY5" fmla="*/ 262931 h 788793"/>
                  <a:gd name="connsiteX6" fmla="*/ 0 w 1840517"/>
                  <a:gd name="connsiteY6" fmla="*/ 0 h 788793"/>
                  <a:gd name="connsiteX7" fmla="*/ 0 w 1840517"/>
                  <a:gd name="connsiteY7" fmla="*/ 525862 h 788793"/>
                  <a:gd name="connsiteX8" fmla="*/ 920259 w 1840517"/>
                  <a:gd name="connsiteY8" fmla="*/ 788793 h 788793"/>
                  <a:gd name="connsiteX9" fmla="*/ 1840517 w 1840517"/>
                  <a:gd name="connsiteY9" fmla="*/ 525862 h 788793"/>
                  <a:gd name="connsiteX10" fmla="*/ 1840517 w 1840517"/>
                  <a:gd name="connsiteY10" fmla="*/ 0 h 788793"/>
                  <a:gd name="connsiteX11" fmla="*/ 920259 w 1840517"/>
                  <a:gd name="connsiteY11" fmla="*/ 262931 h 788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40517" h="788793">
                    <a:moveTo>
                      <a:pt x="1577586" y="525862"/>
                    </a:moveTo>
                    <a:cubicBezTo>
                      <a:pt x="1538147" y="525862"/>
                      <a:pt x="1511853" y="499569"/>
                      <a:pt x="1511853" y="460129"/>
                    </a:cubicBezTo>
                    <a:cubicBezTo>
                      <a:pt x="1511853" y="420690"/>
                      <a:pt x="1538147" y="394397"/>
                      <a:pt x="1577586" y="394397"/>
                    </a:cubicBezTo>
                    <a:cubicBezTo>
                      <a:pt x="1617026" y="394397"/>
                      <a:pt x="1643319" y="420690"/>
                      <a:pt x="1643319" y="460129"/>
                    </a:cubicBezTo>
                    <a:cubicBezTo>
                      <a:pt x="1643319" y="499569"/>
                      <a:pt x="1617026" y="525862"/>
                      <a:pt x="1577586" y="525862"/>
                    </a:cubicBezTo>
                    <a:close/>
                    <a:moveTo>
                      <a:pt x="920259" y="262931"/>
                    </a:moveTo>
                    <a:cubicBezTo>
                      <a:pt x="414116" y="262931"/>
                      <a:pt x="0" y="144612"/>
                      <a:pt x="0" y="0"/>
                    </a:cubicBezTo>
                    <a:lnTo>
                      <a:pt x="0" y="525862"/>
                    </a:lnTo>
                    <a:cubicBezTo>
                      <a:pt x="0" y="670474"/>
                      <a:pt x="414116" y="788793"/>
                      <a:pt x="920259" y="788793"/>
                    </a:cubicBezTo>
                    <a:cubicBezTo>
                      <a:pt x="1426401" y="788793"/>
                      <a:pt x="1840517" y="670474"/>
                      <a:pt x="1840517" y="525862"/>
                    </a:cubicBezTo>
                    <a:lnTo>
                      <a:pt x="1840517" y="0"/>
                    </a:lnTo>
                    <a:cubicBezTo>
                      <a:pt x="1840517" y="144612"/>
                      <a:pt x="1426401" y="262931"/>
                      <a:pt x="920259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29DEA80D-E7A1-8745-59F3-915E853BDFE1}"/>
                  </a:ext>
                </a:extLst>
              </p:cNvPr>
              <p:cNvSpPr/>
              <p:nvPr/>
            </p:nvSpPr>
            <p:spPr>
              <a:xfrm>
                <a:off x="9702254" y="3018790"/>
                <a:ext cx="1840517" cy="788793"/>
              </a:xfrm>
              <a:custGeom>
                <a:avLst/>
                <a:gdLst>
                  <a:gd name="connsiteX0" fmla="*/ 1577586 w 1840517"/>
                  <a:gd name="connsiteY0" fmla="*/ 525862 h 788793"/>
                  <a:gd name="connsiteX1" fmla="*/ 1511853 w 1840517"/>
                  <a:gd name="connsiteY1" fmla="*/ 460129 h 788793"/>
                  <a:gd name="connsiteX2" fmla="*/ 1577586 w 1840517"/>
                  <a:gd name="connsiteY2" fmla="*/ 394397 h 788793"/>
                  <a:gd name="connsiteX3" fmla="*/ 1643319 w 1840517"/>
                  <a:gd name="connsiteY3" fmla="*/ 460129 h 788793"/>
                  <a:gd name="connsiteX4" fmla="*/ 1577586 w 1840517"/>
                  <a:gd name="connsiteY4" fmla="*/ 525862 h 788793"/>
                  <a:gd name="connsiteX5" fmla="*/ 920259 w 1840517"/>
                  <a:gd name="connsiteY5" fmla="*/ 262931 h 788793"/>
                  <a:gd name="connsiteX6" fmla="*/ 0 w 1840517"/>
                  <a:gd name="connsiteY6" fmla="*/ 0 h 788793"/>
                  <a:gd name="connsiteX7" fmla="*/ 0 w 1840517"/>
                  <a:gd name="connsiteY7" fmla="*/ 525862 h 788793"/>
                  <a:gd name="connsiteX8" fmla="*/ 920259 w 1840517"/>
                  <a:gd name="connsiteY8" fmla="*/ 788793 h 788793"/>
                  <a:gd name="connsiteX9" fmla="*/ 1840517 w 1840517"/>
                  <a:gd name="connsiteY9" fmla="*/ 525862 h 788793"/>
                  <a:gd name="connsiteX10" fmla="*/ 1840517 w 1840517"/>
                  <a:gd name="connsiteY10" fmla="*/ 0 h 788793"/>
                  <a:gd name="connsiteX11" fmla="*/ 920259 w 1840517"/>
                  <a:gd name="connsiteY11" fmla="*/ 262931 h 788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40517" h="788793">
                    <a:moveTo>
                      <a:pt x="1577586" y="525862"/>
                    </a:moveTo>
                    <a:cubicBezTo>
                      <a:pt x="1538147" y="525862"/>
                      <a:pt x="1511853" y="499569"/>
                      <a:pt x="1511853" y="460129"/>
                    </a:cubicBezTo>
                    <a:cubicBezTo>
                      <a:pt x="1511853" y="420690"/>
                      <a:pt x="1538147" y="394397"/>
                      <a:pt x="1577586" y="394397"/>
                    </a:cubicBezTo>
                    <a:cubicBezTo>
                      <a:pt x="1617026" y="394397"/>
                      <a:pt x="1643319" y="420690"/>
                      <a:pt x="1643319" y="460129"/>
                    </a:cubicBezTo>
                    <a:cubicBezTo>
                      <a:pt x="1643319" y="499569"/>
                      <a:pt x="1617026" y="525862"/>
                      <a:pt x="1577586" y="525862"/>
                    </a:cubicBezTo>
                    <a:close/>
                    <a:moveTo>
                      <a:pt x="920259" y="262931"/>
                    </a:moveTo>
                    <a:cubicBezTo>
                      <a:pt x="414116" y="262931"/>
                      <a:pt x="0" y="144612"/>
                      <a:pt x="0" y="0"/>
                    </a:cubicBezTo>
                    <a:lnTo>
                      <a:pt x="0" y="525862"/>
                    </a:lnTo>
                    <a:cubicBezTo>
                      <a:pt x="0" y="670474"/>
                      <a:pt x="414116" y="788793"/>
                      <a:pt x="920259" y="788793"/>
                    </a:cubicBezTo>
                    <a:cubicBezTo>
                      <a:pt x="1426401" y="788793"/>
                      <a:pt x="1840517" y="670474"/>
                      <a:pt x="1840517" y="525862"/>
                    </a:cubicBezTo>
                    <a:lnTo>
                      <a:pt x="1840517" y="0"/>
                    </a:lnTo>
                    <a:cubicBezTo>
                      <a:pt x="1840517" y="144612"/>
                      <a:pt x="1426401" y="262931"/>
                      <a:pt x="920259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3B9FD12-D116-DBC1-9372-F7B53F0A19A2}"/>
                </a:ext>
              </a:extLst>
            </p:cNvPr>
            <p:cNvSpPr txBox="1"/>
            <p:nvPr/>
          </p:nvSpPr>
          <p:spPr>
            <a:xfrm>
              <a:off x="9724666" y="3958969"/>
              <a:ext cx="18405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/>
                <a:t>SERVER</a:t>
              </a:r>
              <a:endParaRPr lang="ko-KR" altLang="en-US" sz="40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CAA132-7CAA-B23D-0B13-2396D0D81472}"/>
                </a:ext>
              </a:extLst>
            </p:cNvPr>
            <p:cNvSpPr txBox="1"/>
            <p:nvPr/>
          </p:nvSpPr>
          <p:spPr>
            <a:xfrm rot="20916965">
              <a:off x="-249975" y="2123354"/>
              <a:ext cx="40553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rgbClr val="FF0000"/>
                  </a:solidFill>
                  <a:effectLst>
                    <a:outerShdw blurRad="50800" dist="38100" dir="2700000" sx="102000" sy="102000" algn="tl" rotWithShape="0">
                      <a:prstClr val="black"/>
                    </a:outerShdw>
                  </a:effectLst>
                </a:rPr>
                <a:t>Expired Token</a:t>
              </a:r>
              <a:endParaRPr lang="ko-KR" altLang="en-US" sz="4000" b="1" dirty="0">
                <a:solidFill>
                  <a:srgbClr val="FF0000"/>
                </a:solidFill>
                <a:effectLst>
                  <a:outerShdw blurRad="50800" dist="38100" dir="2700000" sx="102000" sy="102000" algn="tl" rotWithShape="0">
                    <a:prstClr val="black"/>
                  </a:outerShdw>
                </a:effectLst>
              </a:endParaRPr>
            </a:p>
          </p:txBody>
        </p:sp>
      </p:grp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6FC2C0D-81D0-823C-6E21-BBE672198E93}"/>
              </a:ext>
            </a:extLst>
          </p:cNvPr>
          <p:cNvCxnSpPr/>
          <p:nvPr/>
        </p:nvCxnSpPr>
        <p:spPr>
          <a:xfrm flipV="1">
            <a:off x="8153400" y="2907128"/>
            <a:ext cx="3810000" cy="262932"/>
          </a:xfrm>
          <a:prstGeom prst="straightConnector1">
            <a:avLst/>
          </a:prstGeom>
          <a:ln w="190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그림 28">
            <a:extLst>
              <a:ext uri="{FF2B5EF4-FFF2-40B4-BE49-F238E27FC236}">
                <a16:creationId xmlns:a16="http://schemas.microsoft.com/office/drawing/2014/main" id="{3A4E9BA7-71AB-C768-2CE1-5F125C1847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3426" y="5274533"/>
            <a:ext cx="10874903" cy="40625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A3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602746" y="981075"/>
            <a:ext cx="8019767" cy="893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12"/>
              </a:lnSpc>
            </a:pPr>
            <a:r>
              <a:rPr lang="en-US" sz="5600" dirty="0">
                <a:solidFill>
                  <a:srgbClr val="FFFFFF"/>
                </a:solidFill>
                <a:latin typeface="Source Han Sans KR Bold"/>
                <a:ea typeface="Source Han Sans KR Bold"/>
              </a:rPr>
              <a:t>Expired Token</a:t>
            </a:r>
          </a:p>
        </p:txBody>
      </p:sp>
      <p:sp>
        <p:nvSpPr>
          <p:cNvPr id="4" name="Freeform 4"/>
          <p:cNvSpPr/>
          <p:nvPr/>
        </p:nvSpPr>
        <p:spPr>
          <a:xfrm>
            <a:off x="1707637" y="1243057"/>
            <a:ext cx="514477" cy="435902"/>
          </a:xfrm>
          <a:custGeom>
            <a:avLst/>
            <a:gdLst/>
            <a:ahLst/>
            <a:cxnLst/>
            <a:rect l="l" t="t" r="r" b="b"/>
            <a:pathLst>
              <a:path w="514477" h="435902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031C7A-EB90-0C8D-0299-05830ED94D6E}"/>
              </a:ext>
            </a:extLst>
          </p:cNvPr>
          <p:cNvSpPr txBox="1"/>
          <p:nvPr/>
        </p:nvSpPr>
        <p:spPr>
          <a:xfrm>
            <a:off x="3352800" y="2701360"/>
            <a:ext cx="4055371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{</a:t>
            </a:r>
          </a:p>
          <a:p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    </a:t>
            </a:r>
            <a:r>
              <a:rPr lang="en-US" altLang="ko-KR" b="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+mj-lt"/>
              </a:rPr>
              <a:t>"username"</a:t>
            </a:r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: </a:t>
            </a:r>
            <a:r>
              <a:rPr lang="en-US" altLang="ko-KR" b="0" dirty="0">
                <a:solidFill>
                  <a:srgbClr val="0451A5"/>
                </a:solidFill>
                <a:effectLst/>
                <a:highlight>
                  <a:srgbClr val="FFFFFF"/>
                </a:highlight>
                <a:latin typeface="+mj-lt"/>
              </a:rPr>
              <a:t>"test2"</a:t>
            </a:r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,</a:t>
            </a:r>
          </a:p>
          <a:p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    </a:t>
            </a:r>
            <a:r>
              <a:rPr lang="en-US" altLang="ko-KR" b="0" dirty="0">
                <a:solidFill>
                  <a:srgbClr val="A31515"/>
                </a:solidFill>
                <a:effectLst/>
                <a:highlight>
                  <a:srgbClr val="FFFFFF"/>
                </a:highlight>
                <a:latin typeface="+mj-lt"/>
              </a:rPr>
              <a:t>"exp"</a:t>
            </a:r>
            <a:r>
              <a:rPr lang="en-US" altLang="ko-KR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: </a:t>
            </a:r>
            <a:r>
              <a:rPr lang="en-US" altLang="ko-KR" b="0" dirty="0">
                <a:solidFill>
                  <a:srgbClr val="0451A5"/>
                </a:solidFill>
                <a:effectLst/>
                <a:highlight>
                  <a:srgbClr val="FFFFFF"/>
                </a:highlight>
                <a:latin typeface="+mj-lt"/>
              </a:rPr>
              <a:t>"2024-06-07T17:24:34.586Z“</a:t>
            </a:r>
          </a:p>
          <a:p>
            <a:r>
              <a:rPr lang="en-US" altLang="ko-KR" dirty="0">
                <a:solidFill>
                  <a:srgbClr val="0451A5"/>
                </a:solidFill>
                <a:highlight>
                  <a:srgbClr val="FFFFFF"/>
                </a:highlight>
                <a:latin typeface="+mj-lt"/>
              </a:rPr>
              <a:t>}</a:t>
            </a:r>
            <a:endParaRPr lang="en-US" altLang="ko-KR" b="0" dirty="0">
              <a:solidFill>
                <a:srgbClr val="000000"/>
              </a:solidFill>
              <a:effectLst/>
              <a:highlight>
                <a:srgbClr val="FFFFFF"/>
              </a:highlight>
              <a:latin typeface="+mj-lt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50F24678-A9DD-A6E4-BB4B-23DE3968F525}"/>
              </a:ext>
            </a:extLst>
          </p:cNvPr>
          <p:cNvGrpSpPr/>
          <p:nvPr/>
        </p:nvGrpSpPr>
        <p:grpSpPr>
          <a:xfrm>
            <a:off x="2773171" y="1461008"/>
            <a:ext cx="11815158" cy="3357117"/>
            <a:chOff x="-249975" y="1309738"/>
            <a:chExt cx="11815158" cy="3357117"/>
          </a:xfrm>
        </p:grpSpPr>
        <p:grpSp>
          <p:nvGrpSpPr>
            <p:cNvPr id="17" name="그래픽 15" descr="데이터베이스 단색으로 채워진">
              <a:extLst>
                <a:ext uri="{FF2B5EF4-FFF2-40B4-BE49-F238E27FC236}">
                  <a16:creationId xmlns:a16="http://schemas.microsoft.com/office/drawing/2014/main" id="{3F845812-99E0-513B-77B1-3EDEA5E9C61B}"/>
                </a:ext>
              </a:extLst>
            </p:cNvPr>
            <p:cNvGrpSpPr/>
            <p:nvPr/>
          </p:nvGrpSpPr>
          <p:grpSpPr>
            <a:xfrm>
              <a:off x="9702254" y="1309738"/>
              <a:ext cx="1840517" cy="2497844"/>
              <a:chOff x="9702254" y="1309738"/>
              <a:chExt cx="1840517" cy="2497844"/>
            </a:xfrm>
            <a:solidFill>
              <a:srgbClr val="000000"/>
            </a:solidFill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3C6D0532-86F7-E380-A946-CD515E93F34F}"/>
                  </a:ext>
                </a:extLst>
              </p:cNvPr>
              <p:cNvSpPr/>
              <p:nvPr/>
            </p:nvSpPr>
            <p:spPr>
              <a:xfrm>
                <a:off x="9702254" y="1309738"/>
                <a:ext cx="1840517" cy="525862"/>
              </a:xfrm>
              <a:custGeom>
                <a:avLst/>
                <a:gdLst>
                  <a:gd name="connsiteX0" fmla="*/ 1840517 w 1840517"/>
                  <a:gd name="connsiteY0" fmla="*/ 262931 h 525862"/>
                  <a:gd name="connsiteX1" fmla="*/ 920259 w 1840517"/>
                  <a:gd name="connsiteY1" fmla="*/ 525862 h 525862"/>
                  <a:gd name="connsiteX2" fmla="*/ 0 w 1840517"/>
                  <a:gd name="connsiteY2" fmla="*/ 262931 h 525862"/>
                  <a:gd name="connsiteX3" fmla="*/ 920259 w 1840517"/>
                  <a:gd name="connsiteY3" fmla="*/ 0 h 525862"/>
                  <a:gd name="connsiteX4" fmla="*/ 1840517 w 1840517"/>
                  <a:gd name="connsiteY4" fmla="*/ 262931 h 5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0517" h="525862">
                    <a:moveTo>
                      <a:pt x="1840517" y="262931"/>
                    </a:moveTo>
                    <a:cubicBezTo>
                      <a:pt x="1840517" y="408144"/>
                      <a:pt x="1428503" y="525862"/>
                      <a:pt x="920259" y="525862"/>
                    </a:cubicBezTo>
                    <a:cubicBezTo>
                      <a:pt x="412014" y="525862"/>
                      <a:pt x="0" y="408144"/>
                      <a:pt x="0" y="262931"/>
                    </a:cubicBezTo>
                    <a:cubicBezTo>
                      <a:pt x="0" y="117718"/>
                      <a:pt x="412014" y="0"/>
                      <a:pt x="920259" y="0"/>
                    </a:cubicBezTo>
                    <a:cubicBezTo>
                      <a:pt x="1428503" y="0"/>
                      <a:pt x="1840517" y="117718"/>
                      <a:pt x="1840517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C3F15F38-3321-4752-45D6-F6F9621E1E7E}"/>
                  </a:ext>
                </a:extLst>
              </p:cNvPr>
              <p:cNvSpPr/>
              <p:nvPr/>
            </p:nvSpPr>
            <p:spPr>
              <a:xfrm>
                <a:off x="9702254" y="1704135"/>
                <a:ext cx="1840517" cy="788793"/>
              </a:xfrm>
              <a:custGeom>
                <a:avLst/>
                <a:gdLst>
                  <a:gd name="connsiteX0" fmla="*/ 1577586 w 1840517"/>
                  <a:gd name="connsiteY0" fmla="*/ 525862 h 788793"/>
                  <a:gd name="connsiteX1" fmla="*/ 1511853 w 1840517"/>
                  <a:gd name="connsiteY1" fmla="*/ 460129 h 788793"/>
                  <a:gd name="connsiteX2" fmla="*/ 1577586 w 1840517"/>
                  <a:gd name="connsiteY2" fmla="*/ 394397 h 788793"/>
                  <a:gd name="connsiteX3" fmla="*/ 1643319 w 1840517"/>
                  <a:gd name="connsiteY3" fmla="*/ 460129 h 788793"/>
                  <a:gd name="connsiteX4" fmla="*/ 1577586 w 1840517"/>
                  <a:gd name="connsiteY4" fmla="*/ 525862 h 788793"/>
                  <a:gd name="connsiteX5" fmla="*/ 920259 w 1840517"/>
                  <a:gd name="connsiteY5" fmla="*/ 262931 h 788793"/>
                  <a:gd name="connsiteX6" fmla="*/ 0 w 1840517"/>
                  <a:gd name="connsiteY6" fmla="*/ 0 h 788793"/>
                  <a:gd name="connsiteX7" fmla="*/ 0 w 1840517"/>
                  <a:gd name="connsiteY7" fmla="*/ 525862 h 788793"/>
                  <a:gd name="connsiteX8" fmla="*/ 920259 w 1840517"/>
                  <a:gd name="connsiteY8" fmla="*/ 788793 h 788793"/>
                  <a:gd name="connsiteX9" fmla="*/ 1840517 w 1840517"/>
                  <a:gd name="connsiteY9" fmla="*/ 525862 h 788793"/>
                  <a:gd name="connsiteX10" fmla="*/ 1840517 w 1840517"/>
                  <a:gd name="connsiteY10" fmla="*/ 0 h 788793"/>
                  <a:gd name="connsiteX11" fmla="*/ 920259 w 1840517"/>
                  <a:gd name="connsiteY11" fmla="*/ 262931 h 788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40517" h="788793">
                    <a:moveTo>
                      <a:pt x="1577586" y="525862"/>
                    </a:moveTo>
                    <a:cubicBezTo>
                      <a:pt x="1538147" y="525862"/>
                      <a:pt x="1511853" y="499569"/>
                      <a:pt x="1511853" y="460129"/>
                    </a:cubicBezTo>
                    <a:cubicBezTo>
                      <a:pt x="1511853" y="420690"/>
                      <a:pt x="1538147" y="394397"/>
                      <a:pt x="1577586" y="394397"/>
                    </a:cubicBezTo>
                    <a:cubicBezTo>
                      <a:pt x="1617026" y="394397"/>
                      <a:pt x="1643319" y="420690"/>
                      <a:pt x="1643319" y="460129"/>
                    </a:cubicBezTo>
                    <a:cubicBezTo>
                      <a:pt x="1643319" y="499569"/>
                      <a:pt x="1617026" y="525862"/>
                      <a:pt x="1577586" y="525862"/>
                    </a:cubicBezTo>
                    <a:close/>
                    <a:moveTo>
                      <a:pt x="920259" y="262931"/>
                    </a:moveTo>
                    <a:cubicBezTo>
                      <a:pt x="414116" y="262931"/>
                      <a:pt x="0" y="144612"/>
                      <a:pt x="0" y="0"/>
                    </a:cubicBezTo>
                    <a:lnTo>
                      <a:pt x="0" y="525862"/>
                    </a:lnTo>
                    <a:cubicBezTo>
                      <a:pt x="0" y="670474"/>
                      <a:pt x="414116" y="788793"/>
                      <a:pt x="920259" y="788793"/>
                    </a:cubicBezTo>
                    <a:cubicBezTo>
                      <a:pt x="1426401" y="788793"/>
                      <a:pt x="1840517" y="670474"/>
                      <a:pt x="1840517" y="525862"/>
                    </a:cubicBezTo>
                    <a:lnTo>
                      <a:pt x="1840517" y="0"/>
                    </a:lnTo>
                    <a:cubicBezTo>
                      <a:pt x="1840517" y="144612"/>
                      <a:pt x="1426401" y="262931"/>
                      <a:pt x="920259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5CCE203C-4844-057E-3089-BB613F5F8A66}"/>
                  </a:ext>
                </a:extLst>
              </p:cNvPr>
              <p:cNvSpPr/>
              <p:nvPr/>
            </p:nvSpPr>
            <p:spPr>
              <a:xfrm>
                <a:off x="9702254" y="2361462"/>
                <a:ext cx="1840517" cy="788793"/>
              </a:xfrm>
              <a:custGeom>
                <a:avLst/>
                <a:gdLst>
                  <a:gd name="connsiteX0" fmla="*/ 1577586 w 1840517"/>
                  <a:gd name="connsiteY0" fmla="*/ 525862 h 788793"/>
                  <a:gd name="connsiteX1" fmla="*/ 1511853 w 1840517"/>
                  <a:gd name="connsiteY1" fmla="*/ 460129 h 788793"/>
                  <a:gd name="connsiteX2" fmla="*/ 1577586 w 1840517"/>
                  <a:gd name="connsiteY2" fmla="*/ 394397 h 788793"/>
                  <a:gd name="connsiteX3" fmla="*/ 1643319 w 1840517"/>
                  <a:gd name="connsiteY3" fmla="*/ 460129 h 788793"/>
                  <a:gd name="connsiteX4" fmla="*/ 1577586 w 1840517"/>
                  <a:gd name="connsiteY4" fmla="*/ 525862 h 788793"/>
                  <a:gd name="connsiteX5" fmla="*/ 920259 w 1840517"/>
                  <a:gd name="connsiteY5" fmla="*/ 262931 h 788793"/>
                  <a:gd name="connsiteX6" fmla="*/ 0 w 1840517"/>
                  <a:gd name="connsiteY6" fmla="*/ 0 h 788793"/>
                  <a:gd name="connsiteX7" fmla="*/ 0 w 1840517"/>
                  <a:gd name="connsiteY7" fmla="*/ 525862 h 788793"/>
                  <a:gd name="connsiteX8" fmla="*/ 920259 w 1840517"/>
                  <a:gd name="connsiteY8" fmla="*/ 788793 h 788793"/>
                  <a:gd name="connsiteX9" fmla="*/ 1840517 w 1840517"/>
                  <a:gd name="connsiteY9" fmla="*/ 525862 h 788793"/>
                  <a:gd name="connsiteX10" fmla="*/ 1840517 w 1840517"/>
                  <a:gd name="connsiteY10" fmla="*/ 0 h 788793"/>
                  <a:gd name="connsiteX11" fmla="*/ 920259 w 1840517"/>
                  <a:gd name="connsiteY11" fmla="*/ 262931 h 788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40517" h="788793">
                    <a:moveTo>
                      <a:pt x="1577586" y="525862"/>
                    </a:moveTo>
                    <a:cubicBezTo>
                      <a:pt x="1538147" y="525862"/>
                      <a:pt x="1511853" y="499569"/>
                      <a:pt x="1511853" y="460129"/>
                    </a:cubicBezTo>
                    <a:cubicBezTo>
                      <a:pt x="1511853" y="420690"/>
                      <a:pt x="1538147" y="394397"/>
                      <a:pt x="1577586" y="394397"/>
                    </a:cubicBezTo>
                    <a:cubicBezTo>
                      <a:pt x="1617026" y="394397"/>
                      <a:pt x="1643319" y="420690"/>
                      <a:pt x="1643319" y="460129"/>
                    </a:cubicBezTo>
                    <a:cubicBezTo>
                      <a:pt x="1643319" y="499569"/>
                      <a:pt x="1617026" y="525862"/>
                      <a:pt x="1577586" y="525862"/>
                    </a:cubicBezTo>
                    <a:close/>
                    <a:moveTo>
                      <a:pt x="920259" y="262931"/>
                    </a:moveTo>
                    <a:cubicBezTo>
                      <a:pt x="414116" y="262931"/>
                      <a:pt x="0" y="144612"/>
                      <a:pt x="0" y="0"/>
                    </a:cubicBezTo>
                    <a:lnTo>
                      <a:pt x="0" y="525862"/>
                    </a:lnTo>
                    <a:cubicBezTo>
                      <a:pt x="0" y="670474"/>
                      <a:pt x="414116" y="788793"/>
                      <a:pt x="920259" y="788793"/>
                    </a:cubicBezTo>
                    <a:cubicBezTo>
                      <a:pt x="1426401" y="788793"/>
                      <a:pt x="1840517" y="670474"/>
                      <a:pt x="1840517" y="525862"/>
                    </a:cubicBezTo>
                    <a:lnTo>
                      <a:pt x="1840517" y="0"/>
                    </a:lnTo>
                    <a:cubicBezTo>
                      <a:pt x="1840517" y="144612"/>
                      <a:pt x="1426401" y="262931"/>
                      <a:pt x="920259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29DEA80D-E7A1-8745-59F3-915E853BDFE1}"/>
                  </a:ext>
                </a:extLst>
              </p:cNvPr>
              <p:cNvSpPr/>
              <p:nvPr/>
            </p:nvSpPr>
            <p:spPr>
              <a:xfrm>
                <a:off x="9702254" y="3018790"/>
                <a:ext cx="1840517" cy="788793"/>
              </a:xfrm>
              <a:custGeom>
                <a:avLst/>
                <a:gdLst>
                  <a:gd name="connsiteX0" fmla="*/ 1577586 w 1840517"/>
                  <a:gd name="connsiteY0" fmla="*/ 525862 h 788793"/>
                  <a:gd name="connsiteX1" fmla="*/ 1511853 w 1840517"/>
                  <a:gd name="connsiteY1" fmla="*/ 460129 h 788793"/>
                  <a:gd name="connsiteX2" fmla="*/ 1577586 w 1840517"/>
                  <a:gd name="connsiteY2" fmla="*/ 394397 h 788793"/>
                  <a:gd name="connsiteX3" fmla="*/ 1643319 w 1840517"/>
                  <a:gd name="connsiteY3" fmla="*/ 460129 h 788793"/>
                  <a:gd name="connsiteX4" fmla="*/ 1577586 w 1840517"/>
                  <a:gd name="connsiteY4" fmla="*/ 525862 h 788793"/>
                  <a:gd name="connsiteX5" fmla="*/ 920259 w 1840517"/>
                  <a:gd name="connsiteY5" fmla="*/ 262931 h 788793"/>
                  <a:gd name="connsiteX6" fmla="*/ 0 w 1840517"/>
                  <a:gd name="connsiteY6" fmla="*/ 0 h 788793"/>
                  <a:gd name="connsiteX7" fmla="*/ 0 w 1840517"/>
                  <a:gd name="connsiteY7" fmla="*/ 525862 h 788793"/>
                  <a:gd name="connsiteX8" fmla="*/ 920259 w 1840517"/>
                  <a:gd name="connsiteY8" fmla="*/ 788793 h 788793"/>
                  <a:gd name="connsiteX9" fmla="*/ 1840517 w 1840517"/>
                  <a:gd name="connsiteY9" fmla="*/ 525862 h 788793"/>
                  <a:gd name="connsiteX10" fmla="*/ 1840517 w 1840517"/>
                  <a:gd name="connsiteY10" fmla="*/ 0 h 788793"/>
                  <a:gd name="connsiteX11" fmla="*/ 920259 w 1840517"/>
                  <a:gd name="connsiteY11" fmla="*/ 262931 h 788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40517" h="788793">
                    <a:moveTo>
                      <a:pt x="1577586" y="525862"/>
                    </a:moveTo>
                    <a:cubicBezTo>
                      <a:pt x="1538147" y="525862"/>
                      <a:pt x="1511853" y="499569"/>
                      <a:pt x="1511853" y="460129"/>
                    </a:cubicBezTo>
                    <a:cubicBezTo>
                      <a:pt x="1511853" y="420690"/>
                      <a:pt x="1538147" y="394397"/>
                      <a:pt x="1577586" y="394397"/>
                    </a:cubicBezTo>
                    <a:cubicBezTo>
                      <a:pt x="1617026" y="394397"/>
                      <a:pt x="1643319" y="420690"/>
                      <a:pt x="1643319" y="460129"/>
                    </a:cubicBezTo>
                    <a:cubicBezTo>
                      <a:pt x="1643319" y="499569"/>
                      <a:pt x="1617026" y="525862"/>
                      <a:pt x="1577586" y="525862"/>
                    </a:cubicBezTo>
                    <a:close/>
                    <a:moveTo>
                      <a:pt x="920259" y="262931"/>
                    </a:moveTo>
                    <a:cubicBezTo>
                      <a:pt x="414116" y="262931"/>
                      <a:pt x="0" y="144612"/>
                      <a:pt x="0" y="0"/>
                    </a:cubicBezTo>
                    <a:lnTo>
                      <a:pt x="0" y="525862"/>
                    </a:lnTo>
                    <a:cubicBezTo>
                      <a:pt x="0" y="670474"/>
                      <a:pt x="414116" y="788793"/>
                      <a:pt x="920259" y="788793"/>
                    </a:cubicBezTo>
                    <a:cubicBezTo>
                      <a:pt x="1426401" y="788793"/>
                      <a:pt x="1840517" y="670474"/>
                      <a:pt x="1840517" y="525862"/>
                    </a:cubicBezTo>
                    <a:lnTo>
                      <a:pt x="1840517" y="0"/>
                    </a:lnTo>
                    <a:cubicBezTo>
                      <a:pt x="1840517" y="144612"/>
                      <a:pt x="1426401" y="262931"/>
                      <a:pt x="920259" y="2629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32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3B9FD12-D116-DBC1-9372-F7B53F0A19A2}"/>
                </a:ext>
              </a:extLst>
            </p:cNvPr>
            <p:cNvSpPr txBox="1"/>
            <p:nvPr/>
          </p:nvSpPr>
          <p:spPr>
            <a:xfrm>
              <a:off x="9724666" y="3958969"/>
              <a:ext cx="18405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/>
                <a:t>SERVER</a:t>
              </a:r>
              <a:endParaRPr lang="ko-KR" altLang="en-US" sz="40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CAA132-7CAA-B23D-0B13-2396D0D81472}"/>
                </a:ext>
              </a:extLst>
            </p:cNvPr>
            <p:cNvSpPr txBox="1"/>
            <p:nvPr/>
          </p:nvSpPr>
          <p:spPr>
            <a:xfrm rot="20916965">
              <a:off x="-249975" y="2123354"/>
              <a:ext cx="40553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rgbClr val="FF0000"/>
                  </a:solidFill>
                  <a:effectLst>
                    <a:outerShdw blurRad="50800" dist="38100" dir="2700000" sx="102000" sy="102000" algn="tl" rotWithShape="0">
                      <a:prstClr val="black"/>
                    </a:outerShdw>
                  </a:effectLst>
                </a:rPr>
                <a:t>Expired Token</a:t>
              </a:r>
              <a:endParaRPr lang="ko-KR" altLang="en-US" sz="4000" b="1" dirty="0">
                <a:solidFill>
                  <a:srgbClr val="FF0000"/>
                </a:solidFill>
                <a:effectLst>
                  <a:outerShdw blurRad="50800" dist="38100" dir="2700000" sx="102000" sy="102000" algn="tl" rotWithShape="0">
                    <a:prstClr val="black"/>
                  </a:outerShdw>
                </a:effectLst>
              </a:endParaRPr>
            </a:p>
          </p:txBody>
        </p:sp>
      </p:grp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6FC2C0D-81D0-823C-6E21-BBE672198E93}"/>
              </a:ext>
            </a:extLst>
          </p:cNvPr>
          <p:cNvCxnSpPr/>
          <p:nvPr/>
        </p:nvCxnSpPr>
        <p:spPr>
          <a:xfrm flipV="1">
            <a:off x="8153400" y="2907128"/>
            <a:ext cx="3810000" cy="262932"/>
          </a:xfrm>
          <a:prstGeom prst="straightConnector1">
            <a:avLst/>
          </a:prstGeom>
          <a:ln w="190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7BDD46FA-B858-3CDA-42F8-C6083B6B72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233" r="19923"/>
          <a:stretch/>
        </p:blipFill>
        <p:spPr>
          <a:xfrm>
            <a:off x="7669078" y="1181950"/>
            <a:ext cx="10112643" cy="4167365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A7B022F8-C6C1-AF68-56C3-869E167A5D5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9400"/>
          <a:stretch/>
        </p:blipFill>
        <p:spPr>
          <a:xfrm>
            <a:off x="1667152" y="4340491"/>
            <a:ext cx="9736465" cy="5673040"/>
          </a:xfrm>
          <a:prstGeom prst="rect">
            <a:avLst/>
          </a:prstGeom>
        </p:spPr>
      </p:pic>
      <p:pic>
        <p:nvPicPr>
          <p:cNvPr id="2056" name="Picture 8" descr="리그 오브 레전드/인게임 - 나무위키">
            <a:extLst>
              <a:ext uri="{FF2B5EF4-FFF2-40B4-BE49-F238E27FC236}">
                <a16:creationId xmlns:a16="http://schemas.microsoft.com/office/drawing/2014/main" id="{13F27B58-FA2E-13A6-2FAD-DE91350EF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449" y="6185606"/>
            <a:ext cx="3594359" cy="359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443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A3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602746" y="981075"/>
            <a:ext cx="8019767" cy="893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12"/>
              </a:lnSpc>
            </a:pPr>
            <a:r>
              <a:rPr lang="en-US" sz="5600" dirty="0">
                <a:solidFill>
                  <a:srgbClr val="FFFFFF"/>
                </a:solidFill>
                <a:latin typeface="Source Han Sans KR Bold"/>
                <a:ea typeface="Source Han Sans KR Bold"/>
              </a:rPr>
              <a:t>Token Valid Check</a:t>
            </a:r>
          </a:p>
        </p:txBody>
      </p:sp>
      <p:sp>
        <p:nvSpPr>
          <p:cNvPr id="4" name="Freeform 4"/>
          <p:cNvSpPr/>
          <p:nvPr/>
        </p:nvSpPr>
        <p:spPr>
          <a:xfrm>
            <a:off x="1707637" y="1243057"/>
            <a:ext cx="514477" cy="435902"/>
          </a:xfrm>
          <a:custGeom>
            <a:avLst/>
            <a:gdLst/>
            <a:ahLst/>
            <a:cxnLst/>
            <a:rect l="l" t="t" r="r" b="b"/>
            <a:pathLst>
              <a:path w="514477" h="435902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37E950-AF47-10C0-0892-D78503A74D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2256876"/>
            <a:ext cx="11319970" cy="223788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22F434D-8AAD-1962-68EC-5C980DF224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5400" y="3619500"/>
            <a:ext cx="12615370" cy="586761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F15B3EE-536B-7FCD-A48A-0C96B920FBC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9400"/>
          <a:stretch/>
        </p:blipFill>
        <p:spPr>
          <a:xfrm>
            <a:off x="1667152" y="4340491"/>
            <a:ext cx="9736465" cy="567304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8236F6A-BB87-A457-24CA-4C10B0CFC5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489669">
            <a:off x="4314809" y="2651340"/>
            <a:ext cx="10588812" cy="58662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28A85A0-D592-A452-2952-3E3FCA9A3E9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9400"/>
          <a:stretch/>
        </p:blipFill>
        <p:spPr>
          <a:xfrm rot="1317085">
            <a:off x="3603007" y="2018686"/>
            <a:ext cx="9736465" cy="567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914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A3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pring] Filter, Interceptor, AOP 정리 | by YuKeon | Medium">
            <a:extLst>
              <a:ext uri="{FF2B5EF4-FFF2-40B4-BE49-F238E27FC236}">
                <a16:creationId xmlns:a16="http://schemas.microsoft.com/office/drawing/2014/main" id="{092036DF-965E-0C84-9645-E4F37DB65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7887" y="2042271"/>
            <a:ext cx="13335000" cy="483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3"/>
          <p:cNvSpPr txBox="1"/>
          <p:nvPr/>
        </p:nvSpPr>
        <p:spPr>
          <a:xfrm>
            <a:off x="2602746" y="981075"/>
            <a:ext cx="8019767" cy="893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12"/>
              </a:lnSpc>
            </a:pPr>
            <a:r>
              <a:rPr lang="en-US" sz="5600" dirty="0">
                <a:solidFill>
                  <a:srgbClr val="FFFFFF"/>
                </a:solidFill>
                <a:latin typeface="Source Han Sans KR Bold"/>
                <a:ea typeface="Source Han Sans KR Bold"/>
              </a:rPr>
              <a:t>Exception Handler</a:t>
            </a:r>
          </a:p>
        </p:txBody>
      </p:sp>
      <p:sp>
        <p:nvSpPr>
          <p:cNvPr id="4" name="Freeform 4"/>
          <p:cNvSpPr/>
          <p:nvPr/>
        </p:nvSpPr>
        <p:spPr>
          <a:xfrm>
            <a:off x="1707637" y="1243057"/>
            <a:ext cx="514477" cy="435902"/>
          </a:xfrm>
          <a:custGeom>
            <a:avLst/>
            <a:gdLst/>
            <a:ahLst/>
            <a:cxnLst/>
            <a:rect l="l" t="t" r="r" b="b"/>
            <a:pathLst>
              <a:path w="514477" h="435902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417337-86FB-8265-F4B6-B896378D9C90}"/>
              </a:ext>
            </a:extLst>
          </p:cNvPr>
          <p:cNvSpPr txBox="1"/>
          <p:nvPr/>
        </p:nvSpPr>
        <p:spPr>
          <a:xfrm rot="20916965">
            <a:off x="11764771" y="3631767"/>
            <a:ext cx="40553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FF0000"/>
                </a:solidFill>
                <a:effectLst>
                  <a:outerShdw blurRad="50800" dist="38100" dir="2700000" sx="102000" sy="102000" algn="tl" rotWithShape="0">
                    <a:prstClr val="black"/>
                  </a:outerShdw>
                </a:effectLst>
              </a:rPr>
              <a:t>Exception</a:t>
            </a:r>
            <a:endParaRPr lang="ko-KR" altLang="en-US" sz="4000" b="1" dirty="0">
              <a:solidFill>
                <a:srgbClr val="FF0000"/>
              </a:solidFill>
              <a:effectLst>
                <a:outerShdw blurRad="50800" dist="38100" dir="2700000" sx="102000" sy="102000" algn="tl" rotWithShape="0">
                  <a:prstClr val="black"/>
                </a:outerShdw>
              </a:effectLst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E766B1B3-1415-4A0E-B339-908313B8917C}"/>
              </a:ext>
            </a:extLst>
          </p:cNvPr>
          <p:cNvCxnSpPr>
            <a:cxnSpLocks/>
          </p:cNvCxnSpPr>
          <p:nvPr/>
        </p:nvCxnSpPr>
        <p:spPr>
          <a:xfrm>
            <a:off x="11430000" y="4610100"/>
            <a:ext cx="457200" cy="2362200"/>
          </a:xfrm>
          <a:prstGeom prst="straightConnector1">
            <a:avLst/>
          </a:prstGeom>
          <a:ln w="190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6FDF76C2-ECAA-0D8C-7ED3-026BB48302E3}"/>
              </a:ext>
            </a:extLst>
          </p:cNvPr>
          <p:cNvSpPr/>
          <p:nvPr/>
        </p:nvSpPr>
        <p:spPr>
          <a:xfrm>
            <a:off x="10515600" y="7200900"/>
            <a:ext cx="2438400" cy="2133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/>
              <a:t>Global Exception Handler</a:t>
            </a:r>
            <a:endParaRPr lang="ko-KR" altLang="en-US" sz="4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ACCB04-E4CD-2461-7506-C22CA1338052}"/>
              </a:ext>
            </a:extLst>
          </p:cNvPr>
          <p:cNvSpPr txBox="1"/>
          <p:nvPr/>
        </p:nvSpPr>
        <p:spPr>
          <a:xfrm rot="20916965">
            <a:off x="4958517" y="3496342"/>
            <a:ext cx="40553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FF0000"/>
                </a:solidFill>
                <a:effectLst>
                  <a:outerShdw blurRad="50800" dist="38100" dir="2700000" sx="102000" sy="102000" algn="tl" rotWithShape="0">
                    <a:prstClr val="black"/>
                  </a:outerShdw>
                </a:effectLst>
              </a:rPr>
              <a:t>Exception</a:t>
            </a:r>
            <a:endParaRPr lang="ko-KR" altLang="en-US" sz="4000" b="1" dirty="0">
              <a:solidFill>
                <a:srgbClr val="FF0000"/>
              </a:solidFill>
              <a:effectLst>
                <a:outerShdw blurRad="50800" dist="38100" dir="2700000" sx="102000" sy="102000" algn="tl" rotWithShape="0">
                  <a:prstClr val="black"/>
                </a:outerShdw>
              </a:effectLst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D568EB03-A025-722C-AB64-B69ACFF14FF4}"/>
              </a:ext>
            </a:extLst>
          </p:cNvPr>
          <p:cNvGrpSpPr/>
          <p:nvPr/>
        </p:nvGrpSpPr>
        <p:grpSpPr>
          <a:xfrm>
            <a:off x="6858001" y="4537737"/>
            <a:ext cx="3505201" cy="3882363"/>
            <a:chOff x="6858001" y="4537737"/>
            <a:chExt cx="3505201" cy="3882363"/>
          </a:xfrm>
        </p:grpSpPr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09596387-D2B4-AF0F-AAC3-9CDF5E303788}"/>
                </a:ext>
              </a:extLst>
            </p:cNvPr>
            <p:cNvCxnSpPr>
              <a:cxnSpLocks/>
            </p:cNvCxnSpPr>
            <p:nvPr/>
          </p:nvCxnSpPr>
          <p:spPr>
            <a:xfrm>
              <a:off x="6858001" y="4537737"/>
              <a:ext cx="3505201" cy="3882363"/>
            </a:xfrm>
            <a:prstGeom prst="straightConnector1">
              <a:avLst/>
            </a:prstGeom>
            <a:ln w="1905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BBE9496F-4EC0-B3D4-081E-B8E893B919B9}"/>
                </a:ext>
              </a:extLst>
            </p:cNvPr>
            <p:cNvCxnSpPr>
              <a:cxnSpLocks/>
            </p:cNvCxnSpPr>
            <p:nvPr/>
          </p:nvCxnSpPr>
          <p:spPr>
            <a:xfrm>
              <a:off x="7220607" y="5691644"/>
              <a:ext cx="1860037" cy="646253"/>
            </a:xfrm>
            <a:prstGeom prst="straightConnector1">
              <a:avLst/>
            </a:prstGeom>
            <a:ln w="1905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43550EF4-2B2A-A16E-7221-7F47F6A9B2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54007" y="5194297"/>
              <a:ext cx="685800" cy="1828800"/>
            </a:xfrm>
            <a:prstGeom prst="straightConnector1">
              <a:avLst/>
            </a:prstGeom>
            <a:ln w="19050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78047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A3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2602746" y="981075"/>
            <a:ext cx="8019767" cy="893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12"/>
              </a:lnSpc>
            </a:pPr>
            <a:r>
              <a:rPr lang="en-US" sz="5600" dirty="0">
                <a:solidFill>
                  <a:srgbClr val="FFFFFF"/>
                </a:solidFill>
                <a:latin typeface="Source Han Sans KR Bold"/>
              </a:rPr>
              <a:t>Security</a:t>
            </a:r>
            <a:r>
              <a:rPr lang="ko-KR" altLang="en-US" sz="5600" dirty="0">
                <a:solidFill>
                  <a:srgbClr val="FFFFFF"/>
                </a:solidFill>
                <a:latin typeface="Source Han Sans KR Bold"/>
              </a:rPr>
              <a:t> </a:t>
            </a:r>
            <a:r>
              <a:rPr lang="en-US" altLang="ko-KR" sz="5600" dirty="0">
                <a:solidFill>
                  <a:srgbClr val="FFFFFF"/>
                </a:solidFill>
                <a:latin typeface="Source Han Sans KR Bold"/>
              </a:rPr>
              <a:t>Config</a:t>
            </a:r>
            <a:endParaRPr lang="en-US" sz="5600" dirty="0">
              <a:solidFill>
                <a:srgbClr val="FFFFFF"/>
              </a:solidFill>
              <a:latin typeface="Source Han Sans KR Bold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1707637" y="1243057"/>
            <a:ext cx="514477" cy="435902"/>
          </a:xfrm>
          <a:custGeom>
            <a:avLst/>
            <a:gdLst/>
            <a:ahLst/>
            <a:cxnLst/>
            <a:rect l="l" t="t" r="r" b="b"/>
            <a:pathLst>
              <a:path w="514477" h="435902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B3AF97C-C538-28B7-0E20-1A97D11FC4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1173"/>
          <a:stretch/>
        </p:blipFill>
        <p:spPr>
          <a:xfrm>
            <a:off x="2038477" y="2708952"/>
            <a:ext cx="13328374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A3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9096AC03-C784-25CB-B898-753DB593FD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15" b="12728"/>
          <a:stretch/>
        </p:blipFill>
        <p:spPr>
          <a:xfrm>
            <a:off x="3276600" y="2359901"/>
            <a:ext cx="11828500" cy="6217596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2602746" y="981075"/>
            <a:ext cx="8019767" cy="893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12"/>
              </a:lnSpc>
            </a:pPr>
            <a:r>
              <a:rPr lang="en-US" sz="5600" dirty="0">
                <a:solidFill>
                  <a:srgbClr val="FFFFFF"/>
                </a:solidFill>
                <a:latin typeface="Source Han Sans KR Bold"/>
              </a:rPr>
              <a:t>Success</a:t>
            </a:r>
          </a:p>
        </p:txBody>
      </p:sp>
      <p:sp>
        <p:nvSpPr>
          <p:cNvPr id="12" name="Freeform 12"/>
          <p:cNvSpPr/>
          <p:nvPr/>
        </p:nvSpPr>
        <p:spPr>
          <a:xfrm>
            <a:off x="1707637" y="1243057"/>
            <a:ext cx="514477" cy="435902"/>
          </a:xfrm>
          <a:custGeom>
            <a:avLst/>
            <a:gdLst/>
            <a:ahLst/>
            <a:cxnLst/>
            <a:rect l="l" t="t" r="r" b="b"/>
            <a:pathLst>
              <a:path w="514477" h="435902">
                <a:moveTo>
                  <a:pt x="0" y="0"/>
                </a:moveTo>
                <a:lnTo>
                  <a:pt x="514476" y="0"/>
                </a:lnTo>
                <a:lnTo>
                  <a:pt x="514476" y="435902"/>
                </a:lnTo>
                <a:lnTo>
                  <a:pt x="0" y="43590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4283FA-CAF3-3CBD-DCE8-CF23471C61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37304" y="892365"/>
            <a:ext cx="5745713" cy="4277364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E02E262A-6746-E35B-F5F2-7F2D14CD5B91}"/>
              </a:ext>
            </a:extLst>
          </p:cNvPr>
          <p:cNvGrpSpPr/>
          <p:nvPr/>
        </p:nvGrpSpPr>
        <p:grpSpPr>
          <a:xfrm>
            <a:off x="3182900" y="876300"/>
            <a:ext cx="13600117" cy="7701197"/>
            <a:chOff x="3182900" y="876300"/>
            <a:chExt cx="13600117" cy="7701197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12FAF446-29E3-1C62-25D0-488839940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82900" y="2324100"/>
              <a:ext cx="11922200" cy="6253397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0B9FFF61-BEE1-48BC-D67D-60E06C39B2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4442" t="16515" r="26374" b="22416"/>
            <a:stretch/>
          </p:blipFill>
          <p:spPr>
            <a:xfrm>
              <a:off x="11037304" y="876300"/>
              <a:ext cx="5745713" cy="42773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5884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302</Words>
  <Application>Microsoft Office PowerPoint</Application>
  <PresentationFormat>사용자 지정</PresentationFormat>
  <Paragraphs>63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맑은 고딕</vt:lpstr>
      <vt:lpstr>Source Han Sans KR Bold</vt:lpstr>
      <vt:lpstr>Arial</vt:lpstr>
      <vt:lpstr>Calibri</vt:lpstr>
      <vt:lpstr>Source Han Sans KR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WEEK11 WIL</dc:title>
  <dc:creator>Arklimits</dc:creator>
  <cp:lastModifiedBy>재혁 정</cp:lastModifiedBy>
  <cp:revision>8</cp:revision>
  <dcterms:created xsi:type="dcterms:W3CDTF">2006-08-16T00:00:00Z</dcterms:created>
  <dcterms:modified xsi:type="dcterms:W3CDTF">2024-06-10T13:15:32Z</dcterms:modified>
  <dc:identifier>DAGF1WicoAo</dc:identifier>
</cp:coreProperties>
</file>

<file path=docProps/thumbnail.jpeg>
</file>